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65" r:id="rId4"/>
    <p:sldId id="285" r:id="rId5"/>
    <p:sldId id="275" r:id="rId6"/>
    <p:sldId id="259" r:id="rId7"/>
    <p:sldId id="267" r:id="rId8"/>
    <p:sldId id="262" r:id="rId9"/>
    <p:sldId id="274" r:id="rId10"/>
    <p:sldId id="261" r:id="rId11"/>
    <p:sldId id="264" r:id="rId12"/>
    <p:sldId id="258" r:id="rId13"/>
    <p:sldId id="279" r:id="rId14"/>
    <p:sldId id="286" r:id="rId15"/>
    <p:sldId id="281" r:id="rId16"/>
    <p:sldId id="289" r:id="rId17"/>
    <p:sldId id="268" r:id="rId18"/>
    <p:sldId id="293" r:id="rId19"/>
    <p:sldId id="292" r:id="rId20"/>
    <p:sldId id="270" r:id="rId21"/>
    <p:sldId id="271" r:id="rId22"/>
    <p:sldId id="269" r:id="rId23"/>
    <p:sldId id="284" r:id="rId24"/>
    <p:sldId id="272" r:id="rId25"/>
    <p:sldId id="287" r:id="rId26"/>
    <p:sldId id="260" r:id="rId27"/>
    <p:sldId id="283" r:id="rId28"/>
    <p:sldId id="291" r:id="rId29"/>
    <p:sldId id="288" r:id="rId30"/>
    <p:sldId id="290" r:id="rId3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rcy Santos" initials="DS" lastIdx="2" clrIdx="0">
    <p:extLst>
      <p:ext uri="{19B8F6BF-5375-455C-9EA6-DF929625EA0E}">
        <p15:presenceInfo xmlns:p15="http://schemas.microsoft.com/office/powerpoint/2012/main" userId="837dc685be11b66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3686" autoAdjust="0"/>
  </p:normalViewPr>
  <p:slideViewPr>
    <p:cSldViewPr snapToGrid="0">
      <p:cViewPr varScale="1">
        <p:scale>
          <a:sx n="106" d="100"/>
          <a:sy n="106" d="100"/>
        </p:scale>
        <p:origin x="78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rcy\Dropbox\Docs_darcy\Arquivos%20mestres\DESPESA%20COM%20PESSOAL%20E%20PREVID&#202;NCIA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'Pessoal desde 1970'!$AC$8</c:f>
              <c:strCache>
                <c:ptCount val="1"/>
                <c:pt idx="0">
                  <c:v>(INA+PENS)/AT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093342458289682E-2"/>
                  <c:y val="-4.1279669762641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B8D-43E4-B746-1CB29F1BBE3E}"/>
                </c:ext>
              </c:extLst>
            </c:dLbl>
            <c:dLbl>
              <c:idx val="33"/>
              <c:layout>
                <c:manualLayout>
                  <c:x val="-2.9826012318691069E-2"/>
                  <c:y val="2.88957688338492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563651267548985E-2"/>
                      <c:h val="4.12179127763828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B8D-43E4-B746-1CB29F1BBE3E}"/>
                </c:ext>
              </c:extLst>
            </c:dLbl>
            <c:dLbl>
              <c:idx val="50"/>
              <c:layout>
                <c:manualLayout>
                  <c:x val="-3.093067944160572E-2"/>
                  <c:y val="-4.5407636738906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B8D-43E4-B746-1CB29F1BBE3E}"/>
                </c:ext>
              </c:extLst>
            </c:dLbl>
            <c:dLbl>
              <c:idx val="54"/>
              <c:layout>
                <c:manualLayout>
                  <c:x val="-6.627915755823683E-3"/>
                  <c:y val="9.90712074303405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935648530062072E-2"/>
                      <c:h val="0.10726538439660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B8D-43E4-B746-1CB29F1BBE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'Pessoal desde 1970'!$AB$9:$AB$63</c:f>
              <c:numCache>
                <c:formatCode>General</c:formatCode>
                <c:ptCount val="55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  <c:pt idx="48">
                  <c:v>2018</c:v>
                </c:pt>
                <c:pt idx="49">
                  <c:v>2019</c:v>
                </c:pt>
                <c:pt idx="50">
                  <c:v>2020</c:v>
                </c:pt>
                <c:pt idx="51">
                  <c:v>2021</c:v>
                </c:pt>
                <c:pt idx="52">
                  <c:v>2022</c:v>
                </c:pt>
                <c:pt idx="53">
                  <c:v>2023</c:v>
                </c:pt>
                <c:pt idx="54">
                  <c:v>2024</c:v>
                </c:pt>
              </c:numCache>
            </c:numRef>
          </c:cat>
          <c:val>
            <c:numRef>
              <c:f>'Pessoal desde 1970'!$AC$9:$AC$63</c:f>
              <c:numCache>
                <c:formatCode>_(* #,##0.00_);_(* \(#,##0.00\);_(* "-"??_);_(@_)</c:formatCode>
                <c:ptCount val="55"/>
                <c:pt idx="0">
                  <c:v>0.36544796085725539</c:v>
                </c:pt>
                <c:pt idx="1">
                  <c:v>0.31846751920331229</c:v>
                </c:pt>
                <c:pt idx="2">
                  <c:v>0.28786212610509077</c:v>
                </c:pt>
                <c:pt idx="3">
                  <c:v>0.27774615910328243</c:v>
                </c:pt>
                <c:pt idx="4">
                  <c:v>0.25876714131398304</c:v>
                </c:pt>
                <c:pt idx="5">
                  <c:v>0.25009102374004677</c:v>
                </c:pt>
                <c:pt idx="6">
                  <c:v>0.25471532133439867</c:v>
                </c:pt>
                <c:pt idx="7">
                  <c:v>0.25931604302747951</c:v>
                </c:pt>
                <c:pt idx="8">
                  <c:v>0.3180225278838319</c:v>
                </c:pt>
                <c:pt idx="9">
                  <c:v>0.28440614302998296</c:v>
                </c:pt>
                <c:pt idx="10">
                  <c:v>0.32262610576772038</c:v>
                </c:pt>
                <c:pt idx="11">
                  <c:v>0.34096170562774242</c:v>
                </c:pt>
                <c:pt idx="12">
                  <c:v>0.34446186927746036</c:v>
                </c:pt>
                <c:pt idx="13">
                  <c:v>0.37184789877944802</c:v>
                </c:pt>
                <c:pt idx="14">
                  <c:v>0.44470717529657733</c:v>
                </c:pt>
                <c:pt idx="15">
                  <c:v>0.47694410647594665</c:v>
                </c:pt>
                <c:pt idx="16">
                  <c:v>0.49286944443301772</c:v>
                </c:pt>
                <c:pt idx="17">
                  <c:v>0.53208684147656937</c:v>
                </c:pt>
                <c:pt idx="18">
                  <c:v>0.61574240858144269</c:v>
                </c:pt>
                <c:pt idx="19">
                  <c:v>0.57397108761213411</c:v>
                </c:pt>
                <c:pt idx="20">
                  <c:v>0.53717641922034054</c:v>
                </c:pt>
                <c:pt idx="21">
                  <c:v>0.57469564418976837</c:v>
                </c:pt>
                <c:pt idx="22">
                  <c:v>0.60586970996293465</c:v>
                </c:pt>
                <c:pt idx="23">
                  <c:v>0.61584338473383748</c:v>
                </c:pt>
                <c:pt idx="24">
                  <c:v>0.63985696380203072</c:v>
                </c:pt>
                <c:pt idx="25">
                  <c:v>0.69143697636236701</c:v>
                </c:pt>
                <c:pt idx="26">
                  <c:v>0.89117860755250655</c:v>
                </c:pt>
                <c:pt idx="27">
                  <c:v>0.96681005979947032</c:v>
                </c:pt>
                <c:pt idx="28">
                  <c:v>1.0072092846635636</c:v>
                </c:pt>
                <c:pt idx="29">
                  <c:v>1.0415056660470208</c:v>
                </c:pt>
                <c:pt idx="30">
                  <c:v>1.0600140002411289</c:v>
                </c:pt>
                <c:pt idx="31">
                  <c:v>1.0460463050978475</c:v>
                </c:pt>
                <c:pt idx="32">
                  <c:v>1.0267381442751031</c:v>
                </c:pt>
                <c:pt idx="33">
                  <c:v>1.0078579629579305</c:v>
                </c:pt>
                <c:pt idx="34">
                  <c:v>1.0210247200111078</c:v>
                </c:pt>
                <c:pt idx="35">
                  <c:v>1.0350429895840165</c:v>
                </c:pt>
                <c:pt idx="36">
                  <c:v>1.0550178720622303</c:v>
                </c:pt>
                <c:pt idx="37">
                  <c:v>1.0914860731967218</c:v>
                </c:pt>
                <c:pt idx="38">
                  <c:v>1.1279505019800049</c:v>
                </c:pt>
                <c:pt idx="39">
                  <c:v>1.1740047102875255</c:v>
                </c:pt>
                <c:pt idx="40">
                  <c:v>1.1885004720050099</c:v>
                </c:pt>
                <c:pt idx="41">
                  <c:v>1.163499086618019</c:v>
                </c:pt>
                <c:pt idx="42">
                  <c:v>1.1532571587396951</c:v>
                </c:pt>
                <c:pt idx="43">
                  <c:v>1.194181458629145</c:v>
                </c:pt>
                <c:pt idx="44">
                  <c:v>1.1500202051568627</c:v>
                </c:pt>
                <c:pt idx="45">
                  <c:v>1.1978698319445278</c:v>
                </c:pt>
                <c:pt idx="46">
                  <c:v>1.3028920378000453</c:v>
                </c:pt>
                <c:pt idx="47">
                  <c:v>1.3893601133491613</c:v>
                </c:pt>
                <c:pt idx="48">
                  <c:v>1.3981719534034291</c:v>
                </c:pt>
                <c:pt idx="49">
                  <c:v>1.4464085345854407</c:v>
                </c:pt>
                <c:pt idx="50">
                  <c:v>1.5309611008391411</c:v>
                </c:pt>
                <c:pt idx="51">
                  <c:v>1.5151848169274513</c:v>
                </c:pt>
                <c:pt idx="52">
                  <c:v>1.4538400945254037</c:v>
                </c:pt>
                <c:pt idx="53">
                  <c:v>1.369965855524836</c:v>
                </c:pt>
                <c:pt idx="54">
                  <c:v>1.3388131515637529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B8D-43E4-B746-1CB29F1BBE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7403120"/>
        <c:axId val="2077387760"/>
      </c:lineChart>
      <c:catAx>
        <c:axId val="207740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7387760"/>
        <c:crosses val="autoZero"/>
        <c:auto val="1"/>
        <c:lblAlgn val="ctr"/>
        <c:lblOffset val="100"/>
        <c:noMultiLvlLbl val="0"/>
      </c:catAx>
      <c:valAx>
        <c:axId val="2077387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740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3-09T18:47:48.803" idx="1">
    <p:pos x="10" y="10"/>
    <p:text>Documentos/A.Mestres/Despesa pessoal/Res.preivenciário.</p:text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221EF-6A70-600F-2F0E-A26B099E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012BC4-8F8C-879A-13DE-A7FB7A7DE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7E2A60-EEFF-E3DB-C354-0AFFA0BF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0290C4-2439-BBCA-39C6-70CD5E6D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55CDDF-97F8-CD7E-2CD8-FAAC73EF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3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02C77-7277-7CF6-51B6-424C48D1E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1C9D68C-E999-936C-31F8-573FB3384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97F5BB-7729-E21F-ECD1-82C3B76FA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2F8A5D-6B78-41E2-87DE-3F73FA96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A50799C-0D27-8D7D-05A7-3A25AE085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35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4C4604-59B1-FD8C-9F45-68D815C22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587D24-9CD5-E9B6-9489-435002E94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3BD378-BBAF-F851-C6E7-49E6B85F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117C40-AFEC-9B57-D287-D05A6C4CC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A9FF51-6910-FD79-CCB4-F5F02258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58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1234E-3806-C4AA-A472-C6B6480E6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3A4676-9F5B-CA0F-CFFE-09FACB38D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DC5A976-7D98-AAEC-27EE-28134519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D66A7B-5C96-CD9E-4BD6-8D15E2654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9C15D0-F49D-35FD-4CA6-1AD99A963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98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9D7FAE-30ED-229F-4DA2-A8E62D27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83D6ABE-FC70-8344-7665-D124C23D9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1064E3-1971-E18A-6B14-9A71A69F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56ED16-56FE-6B83-34BD-EE4303270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47BC5E-D272-F1A9-E730-50424D371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91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3F4D0D-8023-4006-15C8-36010E34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BFFC86-D481-B08E-0186-67CC89040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D8069E0-2ADB-E6DD-7509-3FA8980BE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0DCD6E3-C926-1C6E-A9AB-A0DD2EFAD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3AEEE68-7C6A-479B-5212-9F19631DC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A62739D-85A8-CF46-3898-4F111F318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508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BB79E0-840C-E9A3-AFBF-187D3788D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0029DA-D128-815B-A2DB-85057E291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786BAA-7A93-BE07-C793-21F3963C3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B126D12-FA83-B321-791F-2B66CE947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D2E4BD1-31DE-9013-3FC7-120C91C5C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CC29A57-E083-29A2-297F-EA6A424EE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9F4B9F-AA0C-04AB-34B1-EC9390B93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D70BB06-D994-1958-8F17-C34BCF3E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754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F91566-9C61-58D5-6C83-F0BDCC00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E5D4BF7-774E-6634-569B-86685944B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11E18CE-B0EA-58A8-2667-415B6AE5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72FC3B2-44AB-FF3B-6CED-5CEE16E7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61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752C3F4-FECD-78C5-2C04-8788DFBA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E556B3-4015-7F17-01FD-BA073AD38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5B6ADB3-13E7-9262-3A41-42B67F867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380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89BDD-3AF2-09B6-ABD7-B78FACAE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77BFDF-6F14-0310-0C3F-A3404A10E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1C79628-0D02-C282-0E0E-F787239B2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60B8BFD-23AF-45D4-D482-4893DFE2A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1EB5A8-7750-3BA8-F7C9-08225B2A8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E43A50-8557-1037-AB05-FA9DFC2A1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60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385742-6E7F-E9F6-FB84-8F2CDB5D0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D7FF99-FBC3-314D-CEA9-E93C381CFB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025FDF6-FDC4-7CFD-C961-8595DD9EE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16366B-1A78-B8D5-2A07-0810B361D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447A0E-6786-0AEE-E58E-E4CD9B399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3160A36-C302-8F9D-A47B-30BC85054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39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57B366F-1739-CA5D-4111-B5998042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C5185D4-D232-8089-43E6-18F6ECF4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6B7755-A1EA-5965-2E7B-A0EB882D9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D7B7D-BE56-49E5-B6D1-5C0EB1801927}" type="datetimeFigureOut">
              <a:rPr lang="pt-BR" smtClean="0"/>
              <a:t>29/04/2026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DEA030-24BD-A642-6D16-45F92837D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3DCA9E-D622-E929-5B4D-688A6DBF6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67569-D8C0-433B-8F30-3DBEA0DB27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76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0C291-D86D-E766-E529-4FAF077D1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Arial Black" panose="020B0A04020102020204" pitchFamily="34" charset="0"/>
              </a:rPr>
              <a:t> RS: Um estado cuja despesa não cabe na receita</a:t>
            </a:r>
            <a:endParaRPr lang="pt-BR" sz="1800" dirty="0">
              <a:latin typeface="Arial Black" panose="020B0A040201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315B256-A604-0505-0C35-C505F698B1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Abril/2026 (V.14.04)</a:t>
            </a: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Darcy Francisco Carvalho dos Santos.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Economista e contador. Auditor de Finanças Públicas 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295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5B573B0-0E2C-DE0A-28AE-300C8BD4C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980" y="179294"/>
            <a:ext cx="5400040" cy="6445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277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6D05618-8F27-FF47-B7BD-10918FFB3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Por que não caiu o saldo devedor  da dívida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A0FB4BB1-7296-E88B-8484-087359871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Várias medidas fizeram com que a dívida não fosse paga, o que não é considerado por aqueles que dizem que a dívida já está paga. Oito operações anteriormente contraídas, somadas à operação do acordo,  excederam em muito os pagamentos, que ficaram limitados a 13% da RLR. Esse excedente foi considerado resíduo da operação principal. (Parágrafo 2°, da cláusula 5ª,do contrato n° 014/98/STN/COAFI, de 15/04/1998)</a:t>
            </a:r>
          </a:p>
          <a:p>
            <a:r>
              <a:rPr lang="pt-BR" dirty="0"/>
              <a:t>Considerando a formação anual e tomando como base as prestações calculadas, ficaram como resíduos 28% delas. Foram pagas, portanto, 72% das prestações calculadas.</a:t>
            </a:r>
          </a:p>
          <a:p>
            <a:pPr lvl="0"/>
            <a:r>
              <a:rPr lang="pt-BR" dirty="0"/>
              <a:t>Durante 16 anos foi paga em média 46% das prestações da dívida, já que 54% ficou como resíduo (Tabela 1), em </a:t>
            </a:r>
            <a:r>
              <a:rPr lang="pt-BR" b="1" dirty="0"/>
              <a:t>valores acumulados</a:t>
            </a:r>
            <a:r>
              <a:rPr lang="pt-BR" dirty="0"/>
              <a:t>, considerando os juros e correção monetária. </a:t>
            </a:r>
          </a:p>
          <a:p>
            <a:pPr lvl="0"/>
            <a:r>
              <a:rPr lang="pt-BR" dirty="0"/>
              <a:t>Liminar junto ao STF (2017),  que implicou em mais 5 anos sem pagamento;</a:t>
            </a:r>
          </a:p>
          <a:p>
            <a:pPr lvl="0"/>
            <a:r>
              <a:rPr lang="pt-BR" dirty="0"/>
              <a:t>Reescalonamento do Regime de Recuperação Fiscal, mais 5 anos sem pagamento; processo com 2 anos decorridos (Início 20/06/2022);</a:t>
            </a:r>
          </a:p>
          <a:p>
            <a:pPr lvl="0"/>
            <a:r>
              <a:rPr lang="pt-BR" dirty="0"/>
              <a:t>O problema das enchentes: 3 anos, em andamento (2024, inicial). </a:t>
            </a:r>
          </a:p>
          <a:p>
            <a:pPr lvl="0"/>
            <a:r>
              <a:rPr lang="pt-BR" dirty="0"/>
              <a:t>Saldo em dezembro/2024  R$ 112,4 bilhões. Ficou impagável!!!!.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9716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4F3280D0-E83E-7899-977F-B6C6EEF43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6528" y="8964"/>
            <a:ext cx="6138944" cy="627529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BF07F75-60D6-C499-B47B-3139564BF82D}"/>
              </a:ext>
            </a:extLst>
          </p:cNvPr>
          <p:cNvSpPr txBox="1"/>
          <p:nvPr/>
        </p:nvSpPr>
        <p:spPr>
          <a:xfrm flipH="1">
            <a:off x="9473184" y="3244334"/>
            <a:ext cx="17190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/>
              <a:t>Documentos/</a:t>
            </a:r>
            <a:r>
              <a:rPr lang="pt-BR" sz="1200" dirty="0" err="1"/>
              <a:t>A.Mestres</a:t>
            </a:r>
            <a:r>
              <a:rPr lang="pt-BR" sz="1200" dirty="0"/>
              <a:t>/Despesa pessoal/</a:t>
            </a:r>
            <a:r>
              <a:rPr lang="pt-BR" sz="1200" dirty="0" err="1"/>
              <a:t>Res.previd</a:t>
            </a:r>
            <a:r>
              <a:rPr lang="pt-BR" sz="1200" dirty="0"/>
              <a:t>/C45.</a:t>
            </a:r>
          </a:p>
        </p:txBody>
      </p:sp>
    </p:spTree>
    <p:extLst>
      <p:ext uri="{BB962C8B-B14F-4D97-AF65-F5344CB8AC3E}">
        <p14:creationId xmlns:p14="http://schemas.microsoft.com/office/powerpoint/2010/main" val="3154305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C72505F-5DFC-9C07-23CA-1F22C9878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Aportes</a:t>
            </a:r>
            <a:r>
              <a:rPr lang="en-US" sz="3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previdenciários</a:t>
            </a:r>
            <a:r>
              <a:rPr lang="en-US" sz="3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por</a:t>
            </a:r>
            <a:r>
              <a:rPr lang="en-US" sz="3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estado</a:t>
            </a:r>
            <a:r>
              <a:rPr lang="en-US" sz="31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, 2025 - R$ 1.000,00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85F87CC5-1441-8899-03E7-72F6FCCB28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7263" y="643466"/>
            <a:ext cx="6080806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44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258C11-EBF4-CCF4-2417-18EF383A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Despesa com pessoal ativo, inativo e pensionista da Administração direta, autarquias e fundações, 1971-1998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B1603B73-5C24-C07B-4C7E-3B8A6D27F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3858" y="1465251"/>
            <a:ext cx="5866644" cy="392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083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36555-DEB6-F36F-A41B-4AAEB1D12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Despesa com pessoal ativo, inativo e pensionista da administração direta, autarquias e fundações, 1999-2024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5AF26DDC-580F-3490-C32F-6E1B7F9B40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6450" y="1846908"/>
            <a:ext cx="6264999" cy="400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75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54716-DEE4-EC45-1299-D767CCFBC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</a:t>
            </a:r>
            <a:r>
              <a:rPr lang="pt-BR" sz="3600" dirty="0">
                <a:latin typeface="+mn-lt"/>
              </a:rPr>
              <a:t>azão entre inativos +pensionistas e ativos</a:t>
            </a:r>
            <a:br>
              <a:rPr lang="pt-BR" sz="3600" dirty="0">
                <a:latin typeface="+mn-lt"/>
              </a:rPr>
            </a:br>
            <a:r>
              <a:rPr lang="pt-BR" sz="3200" dirty="0">
                <a:latin typeface="+mn-lt"/>
              </a:rPr>
              <a:t>((INA+PENS)/AT).</a:t>
            </a:r>
            <a:endParaRPr lang="pt-BR" sz="32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3C15718-B7B1-3363-8416-4ED56510B7A0}"/>
              </a:ext>
            </a:extLst>
          </p:cNvPr>
          <p:cNvGraphicFramePr>
            <a:graphicFrameLocks noGrp="1"/>
          </p:cNvGraphicFramePr>
          <p:nvPr/>
        </p:nvGraphicFramePr>
        <p:xfrm>
          <a:off x="-7429500" y="-3881438"/>
          <a:ext cx="5778500" cy="3590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2300">
                  <a:extLst>
                    <a:ext uri="{9D8B030D-6E8A-4147-A177-3AD203B41FA5}">
                      <a16:colId xmlns:a16="http://schemas.microsoft.com/office/drawing/2014/main" val="91991528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61354434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4048283512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91940813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9004094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9904221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762848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9599798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32666335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237468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429165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11375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1368896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529737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14570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8408807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5584152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12558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19651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753852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390186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909577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39180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05848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644160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697704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782115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021491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8667794"/>
                  </a:ext>
                </a:extLst>
              </a:tr>
              <a:tr h="161925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 FONTE: Balanços do Estado. Cálculos próprios. 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76484880"/>
                  </a:ext>
                </a:extLst>
              </a:tr>
              <a:tr h="161925">
                <a:tc gridSpan="8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 Localiz: A.mestres/Despesa com pessoal e previdência/Pessoal desde 1970/AB-9. </a:t>
                      </a:r>
                      <a:endParaRPr lang="pt-BR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6024666"/>
                  </a:ext>
                </a:extLst>
              </a:tr>
            </a:tbl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C611CB5-D715-C657-CEB0-A22033661B67}"/>
              </a:ext>
            </a:extLst>
          </p:cNvPr>
          <p:cNvGraphicFramePr/>
          <p:nvPr/>
        </p:nvGraphicFramePr>
        <p:xfrm>
          <a:off x="13873163" y="7662863"/>
          <a:ext cx="5748337" cy="307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C04D7687-94F5-4263-474B-EC84DEA46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5201" y="1819998"/>
            <a:ext cx="6664746" cy="3963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468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66CAB9-98A7-9D14-9098-BCC14B5C0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Superávit primário e RCLe desde 2014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15A9564A-5916-5D52-3852-DF7040E785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9950" y="1690688"/>
            <a:ext cx="5372100" cy="4225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37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0425D-3EAA-2FC3-4072-EF4C3D1B2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/>
              <a:t>Resultado orçamentário, 2014-2025</a:t>
            </a:r>
            <a:br>
              <a:rPr lang="pt-BR" dirty="0"/>
            </a:br>
            <a:r>
              <a:rPr lang="pt-BR" sz="2800" b="1" dirty="0"/>
              <a:t>Em R$ 1.000,00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F7835D40-C63C-9937-9494-980CE04844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9659" y="1857321"/>
            <a:ext cx="6047743" cy="407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2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3110AC-B751-3D66-E312-3E51E68A2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Receitas extras a contar de 2021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B8EC5830-E14D-C784-CA91-88CECD7E2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0304" y="1612433"/>
            <a:ext cx="5120899" cy="4411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11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EBCF3D-D7D6-FE34-5A3F-938D2E8E9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Um </a:t>
            </a:r>
            <a:r>
              <a:rPr lang="pt-BR" b="1" dirty="0"/>
              <a:t>esclarecimento</a:t>
            </a:r>
            <a:r>
              <a:rPr lang="pt-BR" dirty="0"/>
              <a:t> </a:t>
            </a:r>
            <a:r>
              <a:rPr lang="pt-BR" b="1" dirty="0"/>
              <a:t>inicial</a:t>
            </a:r>
            <a:br>
              <a:rPr lang="pt-BR" b="1" dirty="0"/>
            </a:br>
            <a:endParaRPr lang="pt-BR" b="1" dirty="0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07036D29-0345-4129-E8F4-6A5ADFC6E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7162" y="2068662"/>
            <a:ext cx="42576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402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F1D28E-65BD-5B4F-9552-9FDD09633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002"/>
            <a:ext cx="10515600" cy="1325563"/>
          </a:xfrm>
        </p:spPr>
        <p:txBody>
          <a:bodyPr/>
          <a:lstStyle/>
          <a:p>
            <a:pPr algn="ctr"/>
            <a:r>
              <a:rPr lang="pt-BR" b="1" dirty="0"/>
              <a:t>ICMS arrecadado – 2010-2025 (*)</a:t>
            </a:r>
            <a:br>
              <a:rPr lang="pt-BR" dirty="0"/>
            </a:br>
            <a:endParaRPr lang="pt-BR" dirty="0"/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44614990-CC36-1836-8F65-BC14CBA815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0851" y="1638677"/>
            <a:ext cx="4943193" cy="453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86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3BC20F-9B97-8B17-314F-7AD02006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071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Alíquotas internas de ICMS, 2025, de menores para maiores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3D3D7739-A4F8-41E8-00F1-86A58BFA19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4059" y="1539089"/>
            <a:ext cx="3168754" cy="45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69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4D13547-4A26-C762-F750-47912A9B7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443" y="1478496"/>
            <a:ext cx="5538669" cy="375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7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4DF08-CF41-7A27-5AFD-D63FDCE0C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Alguns estados e os reflexos das alterações introduzidas pelas mudanças no FPE 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72486F80-6562-FEAD-0E18-9D4F5813AC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3656" y="2252225"/>
            <a:ext cx="8053063" cy="292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193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2E8F0-EF06-F975-2DE2-C7BB9E9FA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b="1" dirty="0"/>
              <a:t>Dados financeiros do Estado do RS, 2010-2025</a:t>
            </a:r>
            <a:br>
              <a:rPr lang="pt-BR" sz="2800" b="1" dirty="0"/>
            </a:br>
            <a:r>
              <a:rPr lang="pt-BR" sz="2800" b="1" dirty="0"/>
              <a:t>Em R$ 1.000,00 e taxas  médias anuais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6E089891-9935-AA3F-8711-C56109114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9913" y="1690688"/>
            <a:ext cx="5452174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681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ECFF94-9128-FE69-E0E6-B924FFB1F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Crescimento do PIB-BR e PIR-RS, 2000-2024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819D93B6-0E63-ABF8-9B44-A9E2E8F8B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1358" y="1572128"/>
            <a:ext cx="770928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345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C5FC3521-0D3F-63FF-819F-21CCF5E03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908" y="968721"/>
            <a:ext cx="8979940" cy="483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7042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598A63-7EBF-4DC8-27F2-C91A6380B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0133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5DEBA3-D87E-11D9-6FB0-B2BA137A37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0737" y="2070508"/>
            <a:ext cx="4955263" cy="4529467"/>
          </a:xfrm>
        </p:spPr>
        <p:txBody>
          <a:bodyPr>
            <a:normAutofit fontScale="25000" lnSpcReduction="20000"/>
          </a:bodyPr>
          <a:lstStyle/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No final da década de 1990, ouvi do então-governador Antônio Britto uma afirmativa da qual nunca mais esqueci, tão verdadeira que considerei na ocasião: “</a:t>
            </a:r>
            <a:r>
              <a:rPr lang="pt-BR" sz="5600" i="1" dirty="0">
                <a:latin typeface="Arial" panose="020B0604020202020204" pitchFamily="34" charset="0"/>
                <a:cs typeface="Arial" panose="020B0604020202020204" pitchFamily="34" charset="0"/>
              </a:rPr>
              <a:t>A despesa do Estado do RS não cabe na sua receita”. </a:t>
            </a:r>
            <a:endParaRPr lang="pt-BR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É verdade que se chegou nessa situação por diversas razões, mas duas podem ser destacadas, o excesso de despesa com pessoal e/ou altos investimentos, em muitos governos dos anos 1970 e 1980, com reincidências no período 2011-2014, quando foram esgotados o caixa único e os depósitos judiciais.</a:t>
            </a: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A arrecadação é reflexo do PIB e nos últimos 25 anos, o PIB do Estado do RS cresceu apenas 1,6% ao ano, 0,7 menor do que o do Brasil, que já não crescera tanto, apenas 2,3%. No período,  foi acumulado um crescimento de 177,6% para o País e de  149% para o RS, 28,6 pp. a menos.)</a:t>
            </a: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Nesse período, mesmo que o déficit previdenciário tenha caído de R$ 17 para R$ 10 bilhões entre 2018 e 2025, os aportes previdenciários do Estado continuam altos, na ordem R$ 10 bilhões anuais ou 14,5% da receita corrente líquida, o segundo do Brasil em números relativos. A dívida estadual, diante das inúmeras ocorrências destacadas nesta apresentação, e pela insuficiência de resultado primário, tornou-se impagável. </a:t>
            </a:r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C77712D-4C9D-668D-6EF6-D18E92B45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11913" y="2070508"/>
            <a:ext cx="5443475" cy="4122062"/>
          </a:xfrm>
        </p:spPr>
        <p:txBody>
          <a:bodyPr>
            <a:normAutofit fontScale="25000" lnSpcReduction="20000"/>
          </a:bodyPr>
          <a:lstStyle/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O ICMS cresce muito pouco anualmente e a maior transferência federal, o FPE, baixou o índice que já era muito baixo,  de 2,35% em 2015 para 1,26% em 2024, depois de ter sido 1,05% em 2023. Isso torna o crescimento anual da receita corrente líquida efetiva muito baixo, apenas 1,9%, nos últimos 15 anos. Por isso, as várias reformas feitas não impediram os déficits atuais, também por sua longa transição (p. seguinte).</a:t>
            </a: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O acordo do Propag para a dívida seria bom, se o Estado formasse superávit primário suficiente para honrá-lo, o que não faz. Além disso,  tem que cobrir o complemento do MDE (EC 108/2020), da saúde e dos precatórios, que, junto com a dívida, elevam a comprometimento adicional da receita corrente líquida efetiva para patamares superiores a 10%, por baixo. </a:t>
            </a: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Precisamos aumentar a receita, o que só será possível com uma política que enfrente os </a:t>
            </a:r>
            <a:r>
              <a:rPr lang="pt-BR" sz="5600" b="1" dirty="0">
                <a:latin typeface="Arial" panose="020B0604020202020204" pitchFamily="34" charset="0"/>
                <a:cs typeface="Arial" panose="020B0604020202020204" pitchFamily="34" charset="0"/>
              </a:rPr>
              <a:t>problemas climáticos</a:t>
            </a:r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5600" b="1" dirty="0">
                <a:latin typeface="Arial" panose="020B0604020202020204" pitchFamily="34" charset="0"/>
                <a:cs typeface="Arial" panose="020B0604020202020204" pitchFamily="34" charset="0"/>
              </a:rPr>
              <a:t>principalmente as secas</a:t>
            </a:r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, porque não fossem elas, nosso PIB cresceria igual ou até mais que o do País. Temos que, no mínimo, recuperar o índice perdido de FPE. Precisamos também  reduzir ao máximo as </a:t>
            </a:r>
            <a:r>
              <a:rPr lang="pt-BR" sz="5600" b="1" dirty="0">
                <a:latin typeface="Arial" panose="020B0604020202020204" pitchFamily="34" charset="0"/>
                <a:cs typeface="Arial" panose="020B0604020202020204" pitchFamily="34" charset="0"/>
              </a:rPr>
              <a:t>vinculações</a:t>
            </a:r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 da receita e as </a:t>
            </a:r>
            <a:r>
              <a:rPr lang="pt-BR" sz="5600" b="1" dirty="0">
                <a:latin typeface="Arial" panose="020B0604020202020204" pitchFamily="34" charset="0"/>
                <a:cs typeface="Arial" panose="020B0604020202020204" pitchFamily="34" charset="0"/>
              </a:rPr>
              <a:t>indexações</a:t>
            </a:r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 da despesa. </a:t>
            </a:r>
          </a:p>
          <a:p>
            <a:r>
              <a:rPr lang="pt-BR" sz="5600" dirty="0">
                <a:latin typeface="Arial" panose="020B0604020202020204" pitchFamily="34" charset="0"/>
                <a:cs typeface="Arial" panose="020B0604020202020204" pitchFamily="34" charset="0"/>
              </a:rPr>
              <a:t>Diante de tudo isso, se não forem sanadas as deficiências citadas, podemos afirmar, taxativamente, que a </a:t>
            </a:r>
            <a:r>
              <a:rPr lang="pt-BR" sz="5600" b="1" dirty="0">
                <a:latin typeface="Arial" panose="020B0604020202020204" pitchFamily="34" charset="0"/>
                <a:cs typeface="Arial" panose="020B0604020202020204" pitchFamily="34" charset="0"/>
              </a:rPr>
              <a:t>despesa do Estado caberá cada vez menos dentro de sua receita.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6222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DDE68-1D48-DBD5-045B-4FE49F5C6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614" y="1709738"/>
            <a:ext cx="10396836" cy="2038397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/>
              <a:t>INFORMAÇÕES COMPLEMENT</a:t>
            </a:r>
            <a:r>
              <a:rPr lang="pt-BR" sz="4000" b="1" dirty="0"/>
              <a:t>ARES</a:t>
            </a:r>
          </a:p>
        </p:txBody>
      </p:sp>
    </p:spTree>
    <p:extLst>
      <p:ext uri="{BB962C8B-B14F-4D97-AF65-F5344CB8AC3E}">
        <p14:creationId xmlns:p14="http://schemas.microsoft.com/office/powerpoint/2010/main" val="17603359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4C702-EAEA-B119-FE9B-961DA580B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285"/>
            <a:ext cx="10515600" cy="1228285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/>
              <a:t>ÚLTIMAS REFORMAS NO SERVIÇO PÚBLICO – PRINCIPAIS</a:t>
            </a:r>
            <a:br>
              <a:rPr lang="pt-BR" dirty="0"/>
            </a:br>
            <a:endParaRPr lang="pt-BR" sz="2000" b="1" dirty="0"/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3C097822-EDE0-BBEA-7D1F-F945E42FF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5" name="Espaço Reservado para Conteúdo 24">
            <a:extLst>
              <a:ext uri="{FF2B5EF4-FFF2-40B4-BE49-F238E27FC236}">
                <a16:creationId xmlns:a16="http://schemas.microsoft.com/office/drawing/2014/main" id="{48B797B5-75CA-1702-29E9-A44EEF1FF82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48224" y="1825625"/>
            <a:ext cx="3762375" cy="4019550"/>
          </a:xfrm>
          <a:prstGeom prst="rect">
            <a:avLst/>
          </a:prstGeom>
        </p:spPr>
      </p:pic>
      <p:pic>
        <p:nvPicPr>
          <p:cNvPr id="29" name="Espaço Reservado para Conteúdo 28">
            <a:extLst>
              <a:ext uri="{FF2B5EF4-FFF2-40B4-BE49-F238E27FC236}">
                <a16:creationId xmlns:a16="http://schemas.microsoft.com/office/drawing/2014/main" id="{802972B8-B6D6-93B2-4CE8-7075FBCFEF8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91689" y="1825625"/>
            <a:ext cx="3762375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5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B811C7-98F3-8640-AA6F-6A9DAFECA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b="1" dirty="0"/>
              <a:t> períodos governamentais desde 1971</a:t>
            </a:r>
            <a:br>
              <a:rPr lang="pt-BR" sz="2400" b="1" dirty="0"/>
            </a:br>
            <a:r>
              <a:rPr lang="pt-BR" sz="2000" b="1" dirty="0"/>
              <a:t>(Médias anuais dos indicadores</a:t>
            </a:r>
            <a:r>
              <a:rPr lang="pt-BR" sz="2400" b="1" dirty="0"/>
              <a:t>)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642E5163-8944-068E-D45B-8121D7A932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6764" y="1617395"/>
            <a:ext cx="447196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676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7ED9A-6713-73C3-E7C5-E7A6A473C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Comparação estados da Região Sul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A0250C89-AD33-FF24-075C-E6EEA09E7C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9137" y="1479810"/>
            <a:ext cx="313372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067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CDE81-3E8D-E71A-55E2-B82D4649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Despesa com pessoal e ODC, 1971-1998</a:t>
            </a:r>
            <a:br>
              <a:rPr lang="pt-BR" sz="3600" b="1" dirty="0"/>
            </a:br>
            <a:r>
              <a:rPr lang="pt-BR" sz="2200" b="1" dirty="0"/>
              <a:t>Em valores médios anuais a preços de 2021, pelo IGP-DI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8677C82F-2848-6129-52F2-B722100C9A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531" y="2126460"/>
            <a:ext cx="8589720" cy="260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0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24E05-E2CE-3A50-694A-B0189F17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Despesa com pessoal em % da RCLe, 2000-2025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4EDAC7F-20EB-58C3-D7BC-D2DA319C1F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3323" y="1801773"/>
            <a:ext cx="6246891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939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96E7C1B7-D5E4-29AF-376B-8A44D4502A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0" y="358587"/>
            <a:ext cx="6819900" cy="6146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18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A8E485C-942E-BF60-ACCE-DDA8D5732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871" y="914400"/>
            <a:ext cx="7726201" cy="462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421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34BFFB83-FB25-BD8D-364B-83341B68E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7705" y="0"/>
            <a:ext cx="4956590" cy="668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1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09B3B-CD22-7564-9FD1-0798385C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Formação anual de resíduos da dívida, 1998-2013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5C8FA773-2AA0-241B-868B-ECE8A8A5E3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70507" y="1584357"/>
            <a:ext cx="4450986" cy="459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811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1005</Words>
  <Application>Microsoft Office PowerPoint</Application>
  <PresentationFormat>Widescreen</PresentationFormat>
  <Paragraphs>48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Tema do Office</vt:lpstr>
      <vt:lpstr> RS: Um estado cuja despesa não cabe na receita</vt:lpstr>
      <vt:lpstr>Um esclarecimento inicial </vt:lpstr>
      <vt:lpstr> períodos governamentais desde 1971 (Médias anuais dos indicadores)</vt:lpstr>
      <vt:lpstr>Despesa com pessoal e ODC, 1971-1998 Em valores médios anuais a preços de 2021, pelo IGP-DI</vt:lpstr>
      <vt:lpstr>Despesa com pessoal em % da RCLe, 2000-2025</vt:lpstr>
      <vt:lpstr>Apresentação do PowerPoint</vt:lpstr>
      <vt:lpstr>Apresentação do PowerPoint</vt:lpstr>
      <vt:lpstr>Apresentação do PowerPoint</vt:lpstr>
      <vt:lpstr>Formação anual de resíduos da dívida, 1998-2013</vt:lpstr>
      <vt:lpstr>Apresentação do PowerPoint</vt:lpstr>
      <vt:lpstr>Por que não caiu o saldo devedor  da dívida</vt:lpstr>
      <vt:lpstr>Apresentação do PowerPoint</vt:lpstr>
      <vt:lpstr>Aportes previdenciários por estado, 2025 - R$ 1.000,00</vt:lpstr>
      <vt:lpstr>Despesa com pessoal ativo, inativo e pensionista da Administração direta, autarquias e fundações, 1971-1998</vt:lpstr>
      <vt:lpstr>Despesa com pessoal ativo, inativo e pensionista da administração direta, autarquias e fundações, 1999-2024</vt:lpstr>
      <vt:lpstr>Razão entre inativos +pensionistas e ativos ((INA+PENS)/AT).</vt:lpstr>
      <vt:lpstr>Superávit primário e RCLe desde 2014</vt:lpstr>
      <vt:lpstr>Resultado orçamentário, 2014-2025 Em R$ 1.000,00</vt:lpstr>
      <vt:lpstr>Receitas extras a contar de 2021</vt:lpstr>
      <vt:lpstr>ICMS arrecadado – 2010-2025 (*) </vt:lpstr>
      <vt:lpstr>Alíquotas internas de ICMS, 2025, de menores para maiores</vt:lpstr>
      <vt:lpstr>Apresentação do PowerPoint</vt:lpstr>
      <vt:lpstr>Alguns estados e os reflexos das alterações introduzidas pelas mudanças no FPE </vt:lpstr>
      <vt:lpstr>Dados financeiros do Estado do RS, 2010-2025 Em R$ 1.000,00 e taxas  médias anuais</vt:lpstr>
      <vt:lpstr>Crescimento do PIB-BR e PIR-RS, 2000-2024</vt:lpstr>
      <vt:lpstr>Apresentação do PowerPoint</vt:lpstr>
      <vt:lpstr>Conclusão</vt:lpstr>
      <vt:lpstr>INFORMAÇÕES COMPLEMENTARES</vt:lpstr>
      <vt:lpstr>ÚLTIMAS REFORMAS NO SERVIÇO PÚBLICO – PRINCIPAIS </vt:lpstr>
      <vt:lpstr>Comparação estados da Região Sul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Darcy Santos</dc:creator>
  <cp:lastModifiedBy>Darcy Santos</cp:lastModifiedBy>
  <cp:revision>104</cp:revision>
  <dcterms:created xsi:type="dcterms:W3CDTF">2026-03-09T19:17:45Z</dcterms:created>
  <dcterms:modified xsi:type="dcterms:W3CDTF">2026-04-29T13:51:46Z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dc0926b-a436-4c88-b8c0-5877261a3f6f_Enabled">
    <vt:lpwstr>true</vt:lpwstr>
  </property>
  <property fmtid="{D5CDD505-2E9C-101B-9397-08002B2CF9AE}" pid="3" name="MSIP_Label_7dc0926b-a436-4c88-b8c0-5877261a3f6f_SetDate">
    <vt:lpwstr>2026-03-31T12:42:36Z</vt:lpwstr>
  </property>
  <property fmtid="{D5CDD505-2E9C-101B-9397-08002B2CF9AE}" pid="4" name="MSIP_Label_7dc0926b-a436-4c88-b8c0-5877261a3f6f_Method">
    <vt:lpwstr>Standard</vt:lpwstr>
  </property>
  <property fmtid="{D5CDD505-2E9C-101B-9397-08002B2CF9AE}" pid="5" name="MSIP_Label_7dc0926b-a436-4c88-b8c0-5877261a3f6f_Name">
    <vt:lpwstr>None</vt:lpwstr>
  </property>
  <property fmtid="{D5CDD505-2E9C-101B-9397-08002B2CF9AE}" pid="6" name="MSIP_Label_7dc0926b-a436-4c88-b8c0-5877261a3f6f_SiteId">
    <vt:lpwstr>83bd090b-756e-4a02-a512-e5ea02c03041</vt:lpwstr>
  </property>
  <property fmtid="{D5CDD505-2E9C-101B-9397-08002B2CF9AE}" pid="7" name="MSIP_Label_7dc0926b-a436-4c88-b8c0-5877261a3f6f_ActionId">
    <vt:lpwstr>0cb00c5c-cf3c-4c97-8d88-d8d5615c5083</vt:lpwstr>
  </property>
  <property fmtid="{D5CDD505-2E9C-101B-9397-08002B2CF9AE}" pid="8" name="MSIP_Label_7dc0926b-a436-4c88-b8c0-5877261a3f6f_ContentBits">
    <vt:lpwstr>0</vt:lpwstr>
  </property>
  <property fmtid="{D5CDD505-2E9C-101B-9397-08002B2CF9AE}" pid="9" name="MSIP_Label_7dc0926b-a436-4c88-b8c0-5877261a3f6f_Tag">
    <vt:lpwstr>10, 3, 0, 1</vt:lpwstr>
  </property>
</Properties>
</file>