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4" r:id="rId4"/>
    <p:sldId id="265" r:id="rId5"/>
    <p:sldId id="266" r:id="rId6"/>
    <p:sldId id="267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0172B5-EAE7-F19E-DA62-4AA3C9356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52E7727-136E-9C99-1C40-5633A243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E12429D-BDFF-8852-3424-121238AB5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4D28-182B-4834-8CBE-8693F1BBC302}" type="datetimeFigureOut">
              <a:rPr lang="pt-BR" smtClean="0"/>
              <a:t>07/05/2026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8A826D3-5336-8436-FD4E-20C783C59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9D7C6F7-1FEF-F091-F766-0EE9A7E87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28B8-E039-48A7-814D-A03CB544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779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C5971F-B323-9CEB-0001-65D06B8BF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EA53B8C-58D3-999F-A8BC-B651AD8635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16DC708-855C-1663-3F75-EEB6934BD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4D28-182B-4834-8CBE-8693F1BBC302}" type="datetimeFigureOut">
              <a:rPr lang="pt-BR" smtClean="0"/>
              <a:t>07/05/2026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28EB336-F447-AE6C-3836-FF12C3035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673AE1B-45B7-3F46-C23E-A7ABEE5DE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28B8-E039-48A7-814D-A03CB544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0300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124CED4-76CB-5ADE-89E0-6A725CAB57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AAB077D-2607-B08E-93EF-9A924F86F9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B294FC3-117A-28FF-8AFD-D7C1E1EEB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4D28-182B-4834-8CBE-8693F1BBC302}" type="datetimeFigureOut">
              <a:rPr lang="pt-BR" smtClean="0"/>
              <a:t>07/05/2026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5E5CD8B-EDBC-CF82-00BE-BAC732F77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C12C5AC-936B-135A-0A4E-47FF00061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28B8-E039-48A7-814D-A03CB544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4949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4A0EC7-0240-108F-91F3-913CAD8F6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D45E8A5-51B1-A27D-20FF-65FB21F10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EA50961-79B7-25EC-509E-C372B268A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4D28-182B-4834-8CBE-8693F1BBC302}" type="datetimeFigureOut">
              <a:rPr lang="pt-BR" smtClean="0"/>
              <a:t>07/05/2026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298EB5E-5C0A-2B6D-4AC8-D443CD8CF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8EAF44-F5CE-41BC-9BD7-F175B9B42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28B8-E039-48A7-814D-A03CB544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6072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B81B36-C54C-F9BB-9A40-0D71FAA9F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6D28F4D-746F-481E-179F-CF95CECE8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AD3A583-E048-D6C0-E199-8D173AD0E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4D28-182B-4834-8CBE-8693F1BBC302}" type="datetimeFigureOut">
              <a:rPr lang="pt-BR" smtClean="0"/>
              <a:t>07/05/2026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1640E19-7DCE-1E1F-2482-E1E3F6D17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770E550-D833-43E6-75E3-6CB240833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28B8-E039-48A7-814D-A03CB544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3998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B4E981-B0A6-B52B-CA34-024083FC6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43A98B7-49D5-6ADD-D5F3-A559AFA448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5ED3C8E-85BC-8209-B72D-9D905133D3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8469BCF-1975-9838-FB19-770B5551F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4D28-182B-4834-8CBE-8693F1BBC302}" type="datetimeFigureOut">
              <a:rPr lang="pt-BR" smtClean="0"/>
              <a:t>07/05/2026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C9E19F-71BA-53D2-9CD1-547E14F4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E65541A-EBEE-8A5F-E32B-EF7A224EE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28B8-E039-48A7-814D-A03CB544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9040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74FD65-F53E-E618-5D69-4BFD1EB70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47670B2-AAF7-2505-4F2E-A0EBBDD872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47C34D1-4BE8-EDAC-2A09-19E3E1A135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ADD551A-FC00-D241-47CF-200F0F9330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11C27DA-563B-EF64-B90C-DF52692C39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D488FEC-668D-8886-692D-B682B9D04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4D28-182B-4834-8CBE-8693F1BBC302}" type="datetimeFigureOut">
              <a:rPr lang="pt-BR" smtClean="0"/>
              <a:t>07/05/2026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4C4B839-CD4D-92FB-181F-2928C3FC2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C9DE3C4-03B9-2FF4-4F1B-DC18D2E1A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28B8-E039-48A7-814D-A03CB544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5303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9895DE-8105-CBFF-B102-F87C170E6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A326500-0D8E-2252-5886-1C7503606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4D28-182B-4834-8CBE-8693F1BBC302}" type="datetimeFigureOut">
              <a:rPr lang="pt-BR" smtClean="0"/>
              <a:t>07/05/2026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4785C4A-3E33-21AD-A1B7-4768C087F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E6843E4-9A77-89DA-A47E-E1BCE9057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28B8-E039-48A7-814D-A03CB544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2608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00C60A6-ACA7-D156-2A54-58BE8B759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4D28-182B-4834-8CBE-8693F1BBC302}" type="datetimeFigureOut">
              <a:rPr lang="pt-BR" smtClean="0"/>
              <a:t>07/05/2026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D861FC0-59C2-BCF0-C08B-8F3D6A48D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AAF0AB5-CE03-2CBE-1F58-C54CEB648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28B8-E039-48A7-814D-A03CB544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93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55FC58-004C-5964-CE86-F84EFEBFD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EADC4DC-BA6D-42AC-4361-99F8FB02E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E308B95-F39F-A0E6-11AC-4CB4E36D39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D9F9701-63B2-E8FB-3670-393294377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4D28-182B-4834-8CBE-8693F1BBC302}" type="datetimeFigureOut">
              <a:rPr lang="pt-BR" smtClean="0"/>
              <a:t>07/05/2026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D3BA927-EA4D-8147-FA23-F3B18041F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105875D-75DA-F7B8-FE0E-97BACE0DA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28B8-E039-48A7-814D-A03CB544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7742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196302-8CF3-82C4-6ECE-1CCAD4883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D92AEB7-CCDC-ED8C-0CC5-7A1ED31F0E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BEF71A1-A81F-9566-39E3-71E074BFDF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97D716D-10BF-4908-2B5F-A35BE6734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4D28-182B-4834-8CBE-8693F1BBC302}" type="datetimeFigureOut">
              <a:rPr lang="pt-BR" smtClean="0"/>
              <a:t>07/05/2026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B06387B-EFD9-A45B-094A-4EB00E0F8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9806A83-32BC-D104-CB13-99210209E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828B8-E039-48A7-814D-A03CB544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8403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F0B07EA-B1A6-D313-E3CD-9F7E21EEB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C23B3B-1D59-134C-FA12-29DE56F7D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38313AE-8D47-5046-8BFC-E6423EF77E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64D28-182B-4834-8CBE-8693F1BBC302}" type="datetimeFigureOut">
              <a:rPr lang="pt-BR" smtClean="0"/>
              <a:t>07/05/2026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DEAF16-3621-C03F-F998-044CD11FAA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91DF64C-4678-293D-93EA-E583A90810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828B8-E039-48A7-814D-A03CB544B4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233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24CB60-8C62-E1BE-9B1D-F36947A70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012" y="1461247"/>
            <a:ext cx="10340788" cy="229441"/>
          </a:xfrm>
        </p:spPr>
        <p:txBody>
          <a:bodyPr>
            <a:normAutofit fontScale="90000"/>
          </a:bodyPr>
          <a:lstStyle/>
          <a:p>
            <a:br>
              <a:rPr lang="pt-BR" sz="3600" b="1" dirty="0"/>
            </a:br>
            <a:br>
              <a:rPr lang="pt-BR" sz="3600" b="1" dirty="0"/>
            </a:br>
            <a:r>
              <a:rPr lang="pt-BR" sz="4000" b="1" dirty="0"/>
              <a:t>Emendas parlamentares: necessidade de redução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F8B3204-C0EF-CFF3-D3C7-CB99E0CAE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28682"/>
            <a:ext cx="10515600" cy="2268072"/>
          </a:xfrm>
        </p:spPr>
        <p:txBody>
          <a:bodyPr/>
          <a:lstStyle/>
          <a:p>
            <a:pPr marL="914400" lvl="2" indent="0">
              <a:buNone/>
            </a:pPr>
            <a:r>
              <a:rPr lang="pt-BR" b="1" dirty="0"/>
              <a:t>Autoria:</a:t>
            </a:r>
          </a:p>
          <a:p>
            <a:pPr marL="914400" lvl="2" indent="0">
              <a:buNone/>
            </a:pPr>
            <a:r>
              <a:rPr lang="pt-BR" dirty="0"/>
              <a:t>Darcy Francisco Carvalho dos Santos e</a:t>
            </a:r>
          </a:p>
          <a:p>
            <a:pPr marL="914400" lvl="2" indent="0">
              <a:buNone/>
            </a:pPr>
            <a:r>
              <a:rPr lang="pt-BR" dirty="0"/>
              <a:t>Júlio Francisco Gregory Brunet</a:t>
            </a:r>
          </a:p>
          <a:p>
            <a:pPr marL="914400" lvl="2" indent="0">
              <a:buNone/>
            </a:pPr>
            <a:r>
              <a:rPr lang="pt-BR" dirty="0"/>
              <a:t>Economistas. </a:t>
            </a:r>
          </a:p>
          <a:p>
            <a:pPr marL="914400" lvl="2" indent="0">
              <a:buNone/>
            </a:pPr>
            <a:r>
              <a:rPr lang="pt-BR" dirty="0"/>
              <a:t>Maio 2026</a:t>
            </a:r>
          </a:p>
        </p:txBody>
      </p:sp>
    </p:spTree>
    <p:extLst>
      <p:ext uri="{BB962C8B-B14F-4D97-AF65-F5344CB8AC3E}">
        <p14:creationId xmlns:p14="http://schemas.microsoft.com/office/powerpoint/2010/main" val="2750761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38D369-3E8D-B2B5-BA5B-8C586C82E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b="1" dirty="0"/>
              <a:t>Despesas discricionárias e obrigatórias sobre o total da despesa e obrigatórias/receita líquida</a:t>
            </a:r>
          </a:p>
        </p:txBody>
      </p:sp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A27C2053-6D99-BDC4-D1FE-55CEA71E6F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875" y="1862652"/>
            <a:ext cx="5048250" cy="382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972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6B0CC5-67BB-A831-EC9A-8DF7A47C5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200" b="1" dirty="0"/>
              <a:t>Dívida bruta do Governo Geral (DBGG), 2010-2025</a:t>
            </a:r>
            <a:br>
              <a:rPr lang="pt-BR" dirty="0"/>
            </a:br>
            <a:r>
              <a:rPr lang="pt-BR" sz="2800" b="1" dirty="0"/>
              <a:t>Em R$ milhões correntes</a:t>
            </a:r>
            <a:r>
              <a:rPr lang="pt-BR" dirty="0"/>
              <a:t>.</a:t>
            </a:r>
          </a:p>
        </p:txBody>
      </p:sp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51D42DC9-69C8-494A-F7D6-E7C86877EF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32095" y="1690688"/>
            <a:ext cx="4832256" cy="4385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594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C1018-B23F-9038-54B5-214F49E4E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b="1" dirty="0"/>
              <a:t>Evolução relativa da DBGG e o IPCA, 2010=100</a:t>
            </a: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36E1510B-2226-E956-13CD-DECE777444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37647" y="1690688"/>
            <a:ext cx="5755341" cy="3598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056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7D0C96-543D-4543-0F18-5D11D9F40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b="1" dirty="0"/>
              <a:t>Déficits nominais – fluxo 12 meses correntes</a:t>
            </a:r>
            <a:br>
              <a:rPr lang="pt-BR" sz="3600" b="1" dirty="0"/>
            </a:br>
            <a:r>
              <a:rPr lang="pt-BR" sz="2800" b="1" dirty="0"/>
              <a:t>Em R$ milhões correntes.</a:t>
            </a:r>
          </a:p>
        </p:txBody>
      </p:sp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6382CE16-4EC2-D2FF-8D2A-F75448EC0F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18798" y="1690688"/>
            <a:ext cx="4228897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26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4111B7-B7C2-5840-6D42-19C35731E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b="1" dirty="0"/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2681D8-85DE-DACE-1A05-26A7AB71F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r>
              <a:rPr lang="pt-BR" dirty="0"/>
              <a:t>As emendas parlamentares, de exceção, tornaram-se regra. Foram R$ 12,9 bilhões em 2019, alcançando R$ 44,8 bilhões em 2024. Para 2025 foram autorizados R$ 81 bilhões, mas devido a contingenciamento e limites fiscais, foram pagos R$ 31,5 bilhões</a:t>
            </a:r>
          </a:p>
        </p:txBody>
      </p:sp>
    </p:spTree>
    <p:extLst>
      <p:ext uri="{BB962C8B-B14F-4D97-AF65-F5344CB8AC3E}">
        <p14:creationId xmlns:p14="http://schemas.microsoft.com/office/powerpoint/2010/main" val="943741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898840-2865-1CA5-4949-54C0CF1F4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b="1" dirty="0"/>
              <a:t>Classificação das emendas parlamentares</a:t>
            </a:r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64C030B3-F64A-A690-B71E-3CF2429AC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376647" cy="4198657"/>
          </a:xfrm>
        </p:spPr>
        <p:txBody>
          <a:bodyPr>
            <a:normAutofit lnSpcReduction="10000"/>
          </a:bodyPr>
          <a:lstStyle/>
          <a:p>
            <a:r>
              <a:rPr lang="pt-BR" dirty="0"/>
              <a:t> </a:t>
            </a:r>
            <a:r>
              <a:rPr lang="pt-BR" b="1" dirty="0"/>
              <a:t>Emendas individuais</a:t>
            </a:r>
            <a:r>
              <a:rPr lang="pt-BR" dirty="0"/>
              <a:t>, propostas por cada parlamentar e de execução obrigatória.</a:t>
            </a:r>
          </a:p>
          <a:p>
            <a:r>
              <a:rPr lang="pt-BR" b="1" dirty="0"/>
              <a:t>Emendas de bancada</a:t>
            </a:r>
            <a:r>
              <a:rPr lang="pt-BR" dirty="0"/>
              <a:t>, apresentadas coletivamente e de execução também obrigatória.</a:t>
            </a:r>
          </a:p>
          <a:p>
            <a:r>
              <a:rPr lang="pt-BR" b="1" dirty="0"/>
              <a:t>Emendas de comissão</a:t>
            </a:r>
            <a:r>
              <a:rPr lang="pt-BR" dirty="0"/>
              <a:t>, apresentadas por comissão permanente do Congresso. Não são impositivas. </a:t>
            </a:r>
          </a:p>
          <a:p>
            <a:r>
              <a:rPr lang="pt-BR" b="1" dirty="0"/>
              <a:t>Emendas de relator</a:t>
            </a:r>
            <a:r>
              <a:rPr lang="pt-BR" dirty="0"/>
              <a:t>, denominadas no passado de “orçamento secreto”. São indicadas pelo relator- geral do orçamento. Foram consideradas inconstitucionais pelo STF em 2022, por falta de transparência. Não são impositivas, também.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1664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097F5F-09FD-22E0-0547-A2727EBF2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Prós e contras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A5E8641-1979-E036-C639-E90623BB3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dirty="0"/>
              <a:t>As emendas são positivas quando contribuem para o atendimento das necessidades locais. Por outro lado, são negativas, na medida em que fragmentam os recursos e buscam, na maioria dos casos, a atender interesses eleitorais. Nem sempre são canalizadas para os verdadeiros interesses da sociedade.  E o  pior, é que facilitam a corrupção, porque ficam fora do alcance dos órgãos de controle.</a:t>
            </a:r>
          </a:p>
        </p:txBody>
      </p:sp>
    </p:spTree>
    <p:extLst>
      <p:ext uri="{BB962C8B-B14F-4D97-AF65-F5344CB8AC3E}">
        <p14:creationId xmlns:p14="http://schemas.microsoft.com/office/powerpoint/2010/main" val="209948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192E3E-7523-051F-5DCF-9A1F9C158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b="1" dirty="0"/>
              <a:t>Maiores problemas das emendas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7592A2-46A2-D1C6-0DAD-92493B137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dirty="0"/>
              <a:t>Mas, o maior problema das emendas parlamentares é o contexto econômico nacional em que se inserem, em que toda criação de despesa deve ser evitada. Senão, vejamos:  Nos últimos 12 anos, de 2014 a 2025,  somente em um ano, o de 2022, ocorreu superávit primário. Nesse período foi acumulado R$ 1,7 trilhão de déficit primário.  E isso se somou à dívida, quando  dela devia subtrair, o que só o superávit primário faz. O déficit nominal, nesse mesmo período, passou de R$ 344 bilhões para 1,062 trilhão em 2025.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82847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490D58-2C96-CB1E-ACBB-012C888E9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b="1" dirty="0"/>
              <a:t>Continuação maiores problemas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8F21BB-AB12-C301-2FE4-4503B3D2D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A propósito, a dívida bruta do governo geral, cresceu de R$ 2 trilhões em 2010 para R$ 10 trilhões em 2025, o dobro da variação do IPCA no período. Passou de 51,8% do PIB para 78,6% no mesmo período. E já está em 80,1% em março/2026.</a:t>
            </a:r>
          </a:p>
          <a:p>
            <a:r>
              <a:rPr lang="pt-BR" dirty="0"/>
              <a:t>As despesas obrigatórias, que correspondiam a 86% da despesa total entre 2010 2014, aumentaram para </a:t>
            </a:r>
            <a:r>
              <a:rPr lang="pt-BR" b="1" dirty="0"/>
              <a:t>92% entre 2021 e 2025</a:t>
            </a:r>
            <a:r>
              <a:rPr lang="pt-BR" dirty="0"/>
              <a:t>.</a:t>
            </a:r>
          </a:p>
          <a:p>
            <a:r>
              <a:rPr lang="pt-BR" dirty="0"/>
              <a:t>Quanto às receitas líquidas, as despesas obrigatórias passaram de 80% no mesmo período inicial </a:t>
            </a:r>
            <a:r>
              <a:rPr lang="pt-BR" b="1" dirty="0"/>
              <a:t>para 95% entre 2021-2025</a:t>
            </a:r>
            <a:r>
              <a:rPr lang="pt-BR" dirty="0"/>
              <a:t>, em média, havendo exercícios que elas </a:t>
            </a:r>
            <a:r>
              <a:rPr lang="pt-BR" b="1" dirty="0"/>
              <a:t>superaram 100% da receita</a:t>
            </a:r>
            <a:r>
              <a:rPr lang="pt-BR" dirty="0"/>
              <a:t>. Com isso, o que sobra para o atendimento das despesas discricionárias e fazer o necessário superávit primário fica em torno de 5% da receita, quando ela (a receita) não é consumida integralmente. </a:t>
            </a:r>
          </a:p>
          <a:p>
            <a:r>
              <a:rPr lang="pt-BR" dirty="0"/>
              <a:t>Sem um grande ajuste fiscal e um corte substancial das emendas, a situação do País ficará inadministrável. 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86049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9415C9-5AF7-613C-8EF9-06AFAA1B9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dirty="0"/>
              <a:t>Resultado primário do Governo Geral, 2010-2025</a:t>
            </a:r>
            <a:br>
              <a:rPr lang="pt-BR" sz="3600" b="1" dirty="0"/>
            </a:br>
            <a:r>
              <a:rPr lang="pt-BR" sz="2800" b="1" dirty="0"/>
              <a:t>Em R$ bilhões constantes de 2025</a:t>
            </a:r>
          </a:p>
        </p:txBody>
      </p:sp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8D3CE2C7-A06E-11E0-B882-9040299111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43537" y="1565649"/>
            <a:ext cx="334356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464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BA22B3-96AE-0780-1E4D-7A24C22EA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/>
              <a:t>Gráfico: Resultado primário do Governo Geral, 2010-2025</a:t>
            </a:r>
            <a:br>
              <a:rPr lang="pt-BR" sz="3200" b="1" dirty="0"/>
            </a:br>
            <a:r>
              <a:rPr lang="pt-BR" sz="2800" b="1" dirty="0"/>
              <a:t>Em R$ bilhões constantes de 2025.</a:t>
            </a:r>
          </a:p>
        </p:txBody>
      </p:sp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A4F09477-32AE-941F-4134-F4D3E20491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2517" y="1690688"/>
            <a:ext cx="6064730" cy="372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118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FC0475-191C-1B6D-0334-F7F6D8A73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b="1" dirty="0"/>
              <a:t>Resultado primário do Governo Geral, 2010 e 2025</a:t>
            </a:r>
            <a:br>
              <a:rPr lang="pt-BR" sz="3600" dirty="0"/>
            </a:br>
            <a:r>
              <a:rPr lang="pt-BR" sz="2800" b="1" dirty="0"/>
              <a:t>Em R$ milhões constantes de 2025</a:t>
            </a:r>
          </a:p>
        </p:txBody>
      </p:sp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253F5ACA-2741-E516-A14F-89989F1B0E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48012" y="1886744"/>
            <a:ext cx="5895975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4589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625</Words>
  <Application>Microsoft Office PowerPoint</Application>
  <PresentationFormat>Widescreen</PresentationFormat>
  <Paragraphs>35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do Office</vt:lpstr>
      <vt:lpstr>  Emendas parlamentares: necessidade de redução</vt:lpstr>
      <vt:lpstr>Introdução</vt:lpstr>
      <vt:lpstr>Classificação das emendas parlamentares</vt:lpstr>
      <vt:lpstr>Prós e contras</vt:lpstr>
      <vt:lpstr>Maiores problemas das emendas</vt:lpstr>
      <vt:lpstr>Continuação maiores problemas</vt:lpstr>
      <vt:lpstr>Resultado primário do Governo Geral, 2010-2025 Em R$ bilhões constantes de 2025</vt:lpstr>
      <vt:lpstr>Gráfico: Resultado primário do Governo Geral, 2010-2025 Em R$ bilhões constantes de 2025.</vt:lpstr>
      <vt:lpstr>Resultado primário do Governo Geral, 2010 e 2025 Em R$ milhões constantes de 2025</vt:lpstr>
      <vt:lpstr>Despesas discricionárias e obrigatórias sobre o total da despesa e obrigatórias/receita líquida</vt:lpstr>
      <vt:lpstr>Dívida bruta do Governo Geral (DBGG), 2010-2025 Em R$ milhões correntes.</vt:lpstr>
      <vt:lpstr>Evolução relativa da DBGG e o IPCA, 2010=100</vt:lpstr>
      <vt:lpstr>Déficits nominais – fluxo 12 meses correntes Em R$ milhões correntes.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Darcy Santos</dc:creator>
  <cp:lastModifiedBy>Darcy Santos</cp:lastModifiedBy>
  <cp:revision>17</cp:revision>
  <dcterms:created xsi:type="dcterms:W3CDTF">2026-05-07T17:59:40Z</dcterms:created>
  <dcterms:modified xsi:type="dcterms:W3CDTF">2026-05-07T21:30:09Z</dcterms:modified>
</cp:coreProperties>
</file>