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25" r:id="rId3"/>
    <p:sldId id="328" r:id="rId4"/>
    <p:sldId id="323" r:id="rId5"/>
    <p:sldId id="324" r:id="rId6"/>
    <p:sldId id="308" r:id="rId7"/>
    <p:sldId id="269" r:id="rId8"/>
    <p:sldId id="313" r:id="rId9"/>
    <p:sldId id="268" r:id="rId10"/>
    <p:sldId id="270" r:id="rId11"/>
    <p:sldId id="274" r:id="rId12"/>
    <p:sldId id="310" r:id="rId13"/>
    <p:sldId id="272" r:id="rId14"/>
    <p:sldId id="315" r:id="rId15"/>
    <p:sldId id="318" r:id="rId16"/>
    <p:sldId id="319" r:id="rId17"/>
    <p:sldId id="295" r:id="rId18"/>
    <p:sldId id="326" r:id="rId19"/>
    <p:sldId id="317" r:id="rId20"/>
    <p:sldId id="292" r:id="rId21"/>
    <p:sldId id="294" r:id="rId22"/>
    <p:sldId id="302" r:id="rId23"/>
    <p:sldId id="276" r:id="rId24"/>
    <p:sldId id="279" r:id="rId25"/>
    <p:sldId id="281" r:id="rId26"/>
    <p:sldId id="283" r:id="rId27"/>
    <p:sldId id="285" r:id="rId28"/>
    <p:sldId id="289" r:id="rId29"/>
    <p:sldId id="290" r:id="rId30"/>
    <p:sldId id="303" r:id="rId31"/>
    <p:sldId id="300" r:id="rId32"/>
    <p:sldId id="304" r:id="rId33"/>
    <p:sldId id="297" r:id="rId34"/>
    <p:sldId id="301" r:id="rId35"/>
    <p:sldId id="311" r:id="rId36"/>
    <p:sldId id="305" r:id="rId37"/>
    <p:sldId id="306" r:id="rId38"/>
    <p:sldId id="307" r:id="rId39"/>
    <p:sldId id="309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43" autoAdjust="0"/>
  </p:normalViewPr>
  <p:slideViewPr>
    <p:cSldViewPr>
      <p:cViewPr>
        <p:scale>
          <a:sx n="67" d="100"/>
          <a:sy n="67" d="100"/>
        </p:scale>
        <p:origin x="-124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FC0F2-2EBB-4924-B4F8-409643B103BE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66204-90EF-455B-98B4-B958F174A8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72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6204-90EF-455B-98B4-B958F174A8B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57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6204-90EF-455B-98B4-B958F174A8B2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26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6204-90EF-455B-98B4-B958F174A8B2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04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6204-90EF-455B-98B4-B958F174A8B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34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6204-90EF-455B-98B4-B958F174A8B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35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6204-90EF-455B-98B4-B958F174A8B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985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6204-90EF-455B-98B4-B958F174A8B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614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6204-90EF-455B-98B4-B958F174A8B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86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6204-90EF-455B-98B4-B958F174A8B2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12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813-41D9-43D4-B86C-8EDE6A021317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867D-92A7-4C6C-B826-3328BE83F3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74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813-41D9-43D4-B86C-8EDE6A021317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867D-92A7-4C6C-B826-3328BE83F3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21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813-41D9-43D4-B86C-8EDE6A021317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867D-92A7-4C6C-B826-3328BE83F3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0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813-41D9-43D4-B86C-8EDE6A021317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867D-92A7-4C6C-B826-3328BE83F3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92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813-41D9-43D4-B86C-8EDE6A021317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867D-92A7-4C6C-B826-3328BE83F3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1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813-41D9-43D4-B86C-8EDE6A021317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867D-92A7-4C6C-B826-3328BE83F3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44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813-41D9-43D4-B86C-8EDE6A021317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867D-92A7-4C6C-B826-3328BE83F3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70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813-41D9-43D4-B86C-8EDE6A021317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867D-92A7-4C6C-B826-3328BE83F3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61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813-41D9-43D4-B86C-8EDE6A021317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867D-92A7-4C6C-B826-3328BE83F3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85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813-41D9-43D4-B86C-8EDE6A021317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867D-92A7-4C6C-B826-3328BE83F3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9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813-41D9-43D4-B86C-8EDE6A021317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867D-92A7-4C6C-B826-3328BE83F3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10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1813-41D9-43D4-B86C-8EDE6A021317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867D-92A7-4C6C-B826-3328BE83F3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75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ubuntulife.files.wordpress.com/2009/03/after_the_storm.jpg"/>
          <p:cNvPicPr>
            <a:picLocks noChangeAspect="1" noChangeArrowheads="1"/>
          </p:cNvPicPr>
          <p:nvPr/>
        </p:nvPicPr>
        <p:blipFill>
          <a:blip r:embed="rId3" cstate="print"/>
          <a:srcRect l="9390" t="8820" r="8415" b="8770"/>
          <a:stretch>
            <a:fillRect/>
          </a:stretch>
        </p:blipFill>
        <p:spPr bwMode="auto">
          <a:xfrm>
            <a:off x="0" y="0"/>
            <a:ext cx="9144000" cy="6875911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6672"/>
            <a:ext cx="1507261" cy="1209203"/>
          </a:xfrm>
          <a:prstGeom prst="rect">
            <a:avLst/>
          </a:prstGeom>
        </p:spPr>
      </p:pic>
      <p:sp>
        <p:nvSpPr>
          <p:cNvPr id="7" name="AutoShape 2" descr="Agenda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39552" y="2060848"/>
            <a:ext cx="7992888" cy="2376263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Rio Grande tem saída? </a:t>
            </a:r>
          </a:p>
          <a:p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Uma análise das potencialidades e entraves  para o desenvolvimento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1187624" y="5420816"/>
            <a:ext cx="6400800" cy="17526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Darcy Francisco Carvalho dos Santos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www.DarcyFrancisco.com.br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Junho/julho/2014</a:t>
            </a:r>
            <a:endParaRPr lang="pt-BR" sz="24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Problemas previdenciários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Composição da folha de pagamentos:  45,6% ativos e 54,4% inativos e pensionistas. Relação: 100 para 119.</a:t>
            </a:r>
          </a:p>
          <a:p>
            <a:r>
              <a:rPr lang="pt-BR" sz="2400" dirty="0" smtClean="0"/>
              <a:t>Relação no quadro de carreira do magistério: 100 para 150 (dados de 2009).</a:t>
            </a:r>
          </a:p>
          <a:p>
            <a:r>
              <a:rPr lang="pt-BR" sz="2400" dirty="0" smtClean="0"/>
              <a:t>Aposentadorias especiais: 87%.</a:t>
            </a:r>
          </a:p>
          <a:p>
            <a:r>
              <a:rPr lang="pt-BR" sz="2400" dirty="0" smtClean="0"/>
              <a:t>Despesa previdenciária/RCL: 34,7% e insuficiência/RCL: 30,1% (2013).</a:t>
            </a:r>
          </a:p>
          <a:p>
            <a:r>
              <a:rPr lang="pt-BR" sz="2400" dirty="0" smtClean="0"/>
              <a:t>Crescimento real da despesa previdenciária: 5,5% (2004-13) e 7,2% (2013/2012)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917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683568" y="1711349"/>
            <a:ext cx="3888432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926976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Impact" pitchFamily="34" charset="0"/>
              </a:rPr>
              <a:t>O Difícil equilíbrio previdenciário</a:t>
            </a:r>
            <a:endParaRPr lang="pt-BR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855365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      </a:t>
            </a:r>
            <a:r>
              <a:rPr lang="pt-BR" sz="6600" b="1" dirty="0" err="1" smtClean="0"/>
              <a:t>cN</a:t>
            </a:r>
            <a:r>
              <a:rPr lang="pt-BR" sz="6600" b="1" dirty="0" smtClean="0"/>
              <a:t> = </a:t>
            </a:r>
            <a:r>
              <a:rPr lang="pt-BR" sz="6600" b="1" dirty="0" err="1" smtClean="0"/>
              <a:t>aB</a:t>
            </a:r>
            <a:r>
              <a:rPr lang="pt-BR" sz="6600" b="1" dirty="0" smtClean="0"/>
              <a:t>  </a:t>
            </a:r>
          </a:p>
          <a:p>
            <a:pPr marL="0" indent="0">
              <a:buNone/>
            </a:pPr>
            <a:r>
              <a:rPr lang="pt-BR" sz="2400" b="1" dirty="0" smtClean="0"/>
              <a:t>Onde:</a:t>
            </a:r>
          </a:p>
          <a:p>
            <a:r>
              <a:rPr lang="pt-BR" sz="2400" dirty="0" smtClean="0"/>
              <a:t>c = Alíquota de contribuição previdenciária</a:t>
            </a:r>
          </a:p>
          <a:p>
            <a:r>
              <a:rPr lang="pt-BR" sz="2400" dirty="0" smtClean="0"/>
              <a:t>N = Número de contribuintes do sistema</a:t>
            </a:r>
          </a:p>
          <a:p>
            <a:r>
              <a:rPr lang="pt-BR" sz="2400" dirty="0" smtClean="0"/>
              <a:t>a = Taxa de reposição </a:t>
            </a:r>
            <a:br>
              <a:rPr lang="pt-BR" sz="2400" dirty="0" smtClean="0"/>
            </a:b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(razão entre o valor médio das aposentadorias e pensões e o valor médio dos vencimentos de demais vantagens)</a:t>
            </a:r>
          </a:p>
          <a:p>
            <a:r>
              <a:rPr lang="pt-BR" sz="2400" dirty="0" smtClean="0"/>
              <a:t>B = Número de beneficiários do sistema. </a:t>
            </a:r>
          </a:p>
          <a:p>
            <a:r>
              <a:rPr lang="pt-BR" sz="2400" b="1" dirty="0" smtClean="0"/>
              <a:t>Necessário: (4 ou 5)/1.     Real:  0,83/1</a:t>
            </a:r>
            <a:endParaRPr lang="pt-BR" sz="2400" b="1" dirty="0"/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712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Contribuições previdenciárias no Estado do RS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36904" cy="47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3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4896" cy="994122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Impact" pitchFamily="34" charset="0"/>
              </a:rPr>
              <a:t>Características das pensões</a:t>
            </a:r>
            <a:endParaRPr lang="pt-BR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pt-BR" b="1" dirty="0" smtClean="0">
                <a:latin typeface="Century Gothic" pitchFamily="34" charset="0"/>
              </a:rPr>
              <a:t>Caráter </a:t>
            </a:r>
            <a:r>
              <a:rPr lang="pt-BR" b="1" dirty="0">
                <a:latin typeface="Century Gothic" pitchFamily="34" charset="0"/>
              </a:rPr>
              <a:t>vitalício</a:t>
            </a:r>
          </a:p>
          <a:p>
            <a:pPr>
              <a:lnSpc>
                <a:spcPct val="170000"/>
              </a:lnSpc>
              <a:buNone/>
            </a:pPr>
            <a:r>
              <a:rPr lang="pt-BR" b="1" dirty="0">
                <a:latin typeface="Century Gothic" pitchFamily="34" charset="0"/>
              </a:rPr>
              <a:t>Independe da situação econômica </a:t>
            </a:r>
            <a:r>
              <a:rPr lang="pt-BR" dirty="0">
                <a:latin typeface="Century Gothic" pitchFamily="34" charset="0"/>
              </a:rPr>
              <a:t>do </a:t>
            </a:r>
            <a:r>
              <a:rPr lang="pt-BR" dirty="0" smtClean="0">
                <a:latin typeface="Century Gothic" pitchFamily="34" charset="0"/>
              </a:rPr>
              <a:t>beneficiário, da existência ou não de dependentes. </a:t>
            </a:r>
            <a:endParaRPr lang="pt-BR" dirty="0">
              <a:latin typeface="Century Gothic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pt-BR" b="1" dirty="0">
                <a:latin typeface="Century Gothic" pitchFamily="34" charset="0"/>
              </a:rPr>
              <a:t>Não se condiciona </a:t>
            </a:r>
            <a:r>
              <a:rPr lang="pt-BR" dirty="0">
                <a:latin typeface="Century Gothic" pitchFamily="34" charset="0"/>
              </a:rPr>
              <a:t>a qualquer limite de idade</a:t>
            </a:r>
          </a:p>
          <a:p>
            <a:pPr>
              <a:lnSpc>
                <a:spcPct val="170000"/>
              </a:lnSpc>
              <a:buNone/>
            </a:pPr>
            <a:r>
              <a:rPr lang="pt-BR" b="1" dirty="0">
                <a:latin typeface="Century Gothic" pitchFamily="34" charset="0"/>
              </a:rPr>
              <a:t>Pode ser acumulada </a:t>
            </a:r>
            <a:r>
              <a:rPr lang="pt-BR" dirty="0">
                <a:latin typeface="Century Gothic" pitchFamily="34" charset="0"/>
              </a:rPr>
              <a:t>com qualquer outro benefício </a:t>
            </a:r>
            <a:r>
              <a:rPr lang="pt-BR" dirty="0" smtClean="0">
                <a:latin typeface="Century Gothic" pitchFamily="34" charset="0"/>
              </a:rPr>
              <a:t>previdenciário ou trabalhista.</a:t>
            </a:r>
          </a:p>
          <a:p>
            <a:pPr>
              <a:lnSpc>
                <a:spcPct val="170000"/>
              </a:lnSpc>
              <a:buNone/>
            </a:pPr>
            <a:r>
              <a:rPr lang="pt-BR" b="1" dirty="0" smtClean="0">
                <a:latin typeface="Century Gothic" pitchFamily="34" charset="0"/>
              </a:rPr>
              <a:t>Não respeita o teto constitucional (RS).</a:t>
            </a:r>
            <a:endParaRPr lang="pt-BR" b="1" dirty="0">
              <a:latin typeface="Century Gothic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pt-BR" b="1" dirty="0" smtClean="0">
                <a:latin typeface="Century Gothic" pitchFamily="34" charset="0"/>
              </a:rPr>
              <a:t>Custo </a:t>
            </a:r>
            <a:r>
              <a:rPr lang="pt-BR" b="1" dirty="0">
                <a:latin typeface="Century Gothic" pitchFamily="34" charset="0"/>
              </a:rPr>
              <a:t>integralidade no RS: </a:t>
            </a:r>
            <a:r>
              <a:rPr lang="pt-BR" dirty="0">
                <a:latin typeface="Century Gothic" pitchFamily="34" charset="0"/>
              </a:rPr>
              <a:t>R$ </a:t>
            </a:r>
            <a:r>
              <a:rPr lang="pt-BR" dirty="0" smtClean="0">
                <a:latin typeface="Century Gothic" pitchFamily="34" charset="0"/>
              </a:rPr>
              <a:t>800 </a:t>
            </a:r>
            <a:r>
              <a:rPr lang="pt-BR" dirty="0">
                <a:latin typeface="Century Gothic" pitchFamily="34" charset="0"/>
              </a:rPr>
              <a:t>milhões/ano e R$ 4 bilhões em precatórios judiciais.  </a:t>
            </a:r>
          </a:p>
          <a:p>
            <a:pPr>
              <a:lnSpc>
                <a:spcPct val="170000"/>
              </a:lnSpc>
              <a:buNone/>
            </a:pPr>
            <a:r>
              <a:rPr lang="pt-BR" b="1" dirty="0" smtClean="0">
                <a:latin typeface="Century Gothic" pitchFamily="34" charset="0"/>
              </a:rPr>
              <a:t>Observação</a:t>
            </a:r>
            <a:r>
              <a:rPr lang="pt-BR" dirty="0" smtClean="0">
                <a:latin typeface="Century Gothic" pitchFamily="34" charset="0"/>
              </a:rPr>
              <a:t>: Brasil - 3,2% PIB; OCDE: 0,8%; países iguais: 0,2%.</a:t>
            </a:r>
            <a:endParaRPr lang="pt-B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1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904656" cy="588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0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Porque não caiu o saldo devedor da dívida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1. Dívidas anteriores  (5 contratos) mais Proes como </a:t>
            </a:r>
            <a:r>
              <a:rPr lang="pt-BR" dirty="0" err="1" smtClean="0"/>
              <a:t>intralimite</a:t>
            </a:r>
            <a:r>
              <a:rPr lang="pt-BR" dirty="0" smtClean="0"/>
              <a:t>, geraram grandes resíduos. </a:t>
            </a:r>
          </a:p>
          <a:p>
            <a:r>
              <a:rPr lang="pt-BR" dirty="0" smtClean="0"/>
              <a:t>2. Redução da RLR, com a exclusão do Fundeb.</a:t>
            </a:r>
          </a:p>
          <a:p>
            <a:r>
              <a:rPr lang="pt-BR" dirty="0" smtClean="0"/>
              <a:t>3. Crescimento da receita do RS em ritmo inferior à média nacional. </a:t>
            </a:r>
          </a:p>
          <a:p>
            <a:r>
              <a:rPr lang="pt-BR" dirty="0" smtClean="0"/>
              <a:t>4. Em 1998, IGP-DI=IPCA: 1,7%, Selic líquida 26,5%. IGP-DI cresceu 38% acima IPCA até 2012.</a:t>
            </a:r>
          </a:p>
          <a:p>
            <a:r>
              <a:rPr lang="pt-BR" dirty="0" smtClean="0"/>
              <a:t>Assunção da dívida do IPE junto ao Banco do Brasil em dezembro/2001, atualmente R$ 1,1 bilhão, na condição de </a:t>
            </a:r>
            <a:r>
              <a:rPr lang="pt-BR" dirty="0" err="1" smtClean="0"/>
              <a:t>intralimite</a:t>
            </a:r>
            <a:r>
              <a:rPr lang="pt-BR" dirty="0" smtClean="0"/>
              <a:t>. </a:t>
            </a:r>
          </a:p>
          <a:p>
            <a:r>
              <a:rPr lang="pt-BR" dirty="0" smtClean="0"/>
              <a:t>5. Taxa de juros de 6% mais IGP-DI muito alto para os padrões atuais. Anatocismo.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74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64868"/>
            <a:ext cx="7992887" cy="410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Serviço da dívida (total e </a:t>
            </a:r>
            <a:r>
              <a:rPr lang="pt-BR" sz="2800" b="1" dirty="0" err="1" smtClean="0">
                <a:solidFill>
                  <a:schemeClr val="bg1"/>
                </a:solidFill>
              </a:rPr>
              <a:t>extralimite</a:t>
            </a:r>
            <a:r>
              <a:rPr lang="pt-BR" sz="2800" b="1" dirty="0" smtClean="0">
                <a:solidFill>
                  <a:schemeClr val="bg1"/>
                </a:solidFill>
              </a:rPr>
              <a:t>) </a:t>
            </a: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>Em % da RLR (R$ 2,9 bilhões em 2013</a:t>
            </a:r>
            <a:r>
              <a:rPr lang="pt-BR" sz="2800" dirty="0" smtClean="0">
                <a:solidFill>
                  <a:schemeClr val="bg1"/>
                </a:solidFill>
              </a:rPr>
              <a:t>) </a:t>
            </a:r>
            <a:endParaRPr lang="pt-BR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0916"/>
            <a:ext cx="8064895" cy="468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9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Serviço da dívida 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sz="2700" b="1" dirty="0" smtClean="0">
                <a:solidFill>
                  <a:schemeClr val="bg1"/>
                </a:solidFill>
              </a:rPr>
              <a:t>Em % da RCL (R$ 2,9 bilhões em 2013) </a:t>
            </a:r>
            <a:r>
              <a:rPr lang="pt-BR" sz="2700" dirty="0" smtClean="0"/>
              <a:t>.</a:t>
            </a:r>
            <a:endParaRPr lang="pt-BR" sz="2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484784"/>
            <a:ext cx="8136904" cy="44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7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295"/>
            <a:ext cx="7272808" cy="56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9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Impact" pitchFamily="34" charset="0"/>
              </a:rPr>
              <a:t>Síntese da apresentação</a:t>
            </a:r>
            <a:endParaRPr lang="pt-BR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pt-B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econômica do RS e paradoxo</a:t>
            </a:r>
          </a:p>
          <a:p>
            <a:pPr lvl="0"/>
            <a:r>
              <a:rPr lang="pt-B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Problemas </a:t>
            </a:r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estruturais</a:t>
            </a:r>
          </a:p>
          <a:p>
            <a:pPr lvl="1"/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Inequação orçamentária</a:t>
            </a:r>
          </a:p>
          <a:p>
            <a:pPr lvl="2"/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Receita</a:t>
            </a:r>
          </a:p>
          <a:p>
            <a:pPr lvl="2"/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Despesa</a:t>
            </a:r>
          </a:p>
          <a:p>
            <a:pPr lvl="3"/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Previdência</a:t>
            </a:r>
          </a:p>
          <a:p>
            <a:pPr lvl="3"/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Dívida</a:t>
            </a:r>
          </a:p>
          <a:p>
            <a:pPr lvl="1"/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Investimentos reduzidos</a:t>
            </a:r>
          </a:p>
          <a:p>
            <a:pPr lvl="0"/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Problemas atuais</a:t>
            </a:r>
          </a:p>
          <a:p>
            <a:pPr lvl="1"/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“Encilhamento” salarial  </a:t>
            </a:r>
          </a:p>
          <a:p>
            <a:pPr lvl="1"/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Passivos trabalhistas em formação </a:t>
            </a:r>
          </a:p>
          <a:p>
            <a:pPr lvl="1"/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Aplicações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em saúde</a:t>
            </a:r>
          </a:p>
          <a:p>
            <a:pPr lvl="0"/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Projeção para o período 2014-2019</a:t>
            </a:r>
          </a:p>
          <a:p>
            <a:pPr lvl="0"/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Esgotamento dos recursos extras</a:t>
            </a:r>
          </a:p>
          <a:p>
            <a:pPr lvl="0"/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Algumas proposições</a:t>
            </a:r>
          </a:p>
          <a:p>
            <a:pPr marL="0" indent="0">
              <a:buNone/>
            </a:pPr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914400" lvl="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13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8" y="1124744"/>
            <a:ext cx="7910482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45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89051"/>
            <a:ext cx="80648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0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Investimentos e margem para investimentos, 1999-2013 em % da RCL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5"/>
            <a:ext cx="8280920" cy="430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8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864096"/>
          </a:xfrm>
          <a:solidFill>
            <a:schemeClr val="tx1"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Impact" pitchFamily="34" charset="0"/>
              </a:rPr>
              <a:t>Crescimento nominal da folha da Educação</a:t>
            </a:r>
            <a:endParaRPr lang="pt-BR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6" y="1821094"/>
            <a:ext cx="8228987" cy="40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0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95536" y="332656"/>
            <a:ext cx="8424936" cy="1224136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/>
            </a:r>
            <a:b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Passivo trabalhista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potencial pelo não pagamento do piso nacional do magistério. </a:t>
            </a:r>
            <a:r>
              <a:rPr lang="pt-BR" sz="2800" baseline="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Em R$ 1.000,00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/>
            </a:r>
            <a:b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9899"/>
            <a:ext cx="8424936" cy="431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1143000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Impact" pitchFamily="34" charset="0"/>
              </a:rPr>
              <a:t>Reajustes para a Segurança Pública</a:t>
            </a:r>
            <a:endParaRPr lang="pt-BR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465950"/>
              </p:ext>
            </p:extLst>
          </p:nvPr>
        </p:nvGraphicFramePr>
        <p:xfrm>
          <a:off x="611560" y="1844824"/>
          <a:ext cx="8229600" cy="48504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2448"/>
                <a:gridCol w="4197152"/>
              </a:tblGrid>
              <a:tr h="821467">
                <a:tc>
                  <a:txBody>
                    <a:bodyPr/>
                    <a:lstStyle/>
                    <a:p>
                      <a:endParaRPr lang="pt-BR" sz="2000" b="1" dirty="0" smtClean="0">
                        <a:latin typeface="Century Gothic" pitchFamily="34" charset="0"/>
                      </a:endParaRPr>
                    </a:p>
                    <a:p>
                      <a:r>
                        <a:rPr lang="pt-BR" sz="2000" b="1" dirty="0" smtClean="0">
                          <a:latin typeface="Century Gothic" pitchFamily="34" charset="0"/>
                        </a:rPr>
                        <a:t>DESCRIÇÃO</a:t>
                      </a:r>
                      <a:endParaRPr lang="pt-BR" sz="20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b="1" dirty="0" smtClean="0">
                        <a:latin typeface="Century Gothic" pitchFamily="34" charset="0"/>
                      </a:endParaRPr>
                    </a:p>
                    <a:p>
                      <a:r>
                        <a:rPr lang="pt-BR" sz="2000" b="1" dirty="0" smtClean="0">
                          <a:latin typeface="Century Gothic" pitchFamily="34" charset="0"/>
                        </a:rPr>
                        <a:t>REAJUSTES</a:t>
                      </a:r>
                      <a:endParaRPr lang="pt-BR" sz="20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4307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entury Gothic" pitchFamily="34" charset="0"/>
                        </a:rPr>
                        <a:t>DELEGADOS</a:t>
                      </a:r>
                      <a:r>
                        <a:rPr lang="pt-BR" sz="1600" b="1" baseline="0" dirty="0" smtClean="0">
                          <a:latin typeface="Century Gothic" pitchFamily="34" charset="0"/>
                        </a:rPr>
                        <a:t> DE POLÍCIA</a:t>
                      </a:r>
                      <a:endParaRPr lang="pt-BR" sz="16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entury Gothic" pitchFamily="34" charset="0"/>
                        </a:rPr>
                        <a:t>12,9% </a:t>
                      </a:r>
                      <a:r>
                        <a:rPr lang="pt-BR" sz="1600" b="1" baseline="0" dirty="0" smtClean="0">
                          <a:latin typeface="Century Gothic" pitchFamily="34" charset="0"/>
                        </a:rPr>
                        <a:t> 19,1% aa. – 2013-2018</a:t>
                      </a:r>
                      <a:endParaRPr lang="pt-BR" sz="16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1467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entury Gothic" pitchFamily="34" charset="0"/>
                        </a:rPr>
                        <a:t>DEMAIS</a:t>
                      </a:r>
                      <a:r>
                        <a:rPr lang="pt-BR" sz="1600" b="1" baseline="0" dirty="0" smtClean="0">
                          <a:latin typeface="Century Gothic" pitchFamily="34" charset="0"/>
                        </a:rPr>
                        <a:t> CARGOS DA POLÍCIA CIVIL</a:t>
                      </a:r>
                      <a:endParaRPr lang="pt-BR" sz="16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entury Gothic" pitchFamily="34" charset="0"/>
                        </a:rPr>
                        <a:t>MÉDIA DE 11% aa. – 2013-2018</a:t>
                      </a:r>
                    </a:p>
                    <a:p>
                      <a:r>
                        <a:rPr lang="pt-BR" sz="1600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Mais 5% 2015-2017 (abril/2014)</a:t>
                      </a:r>
                      <a:endParaRPr lang="pt-BR" sz="1600" b="1" dirty="0">
                        <a:solidFill>
                          <a:schemeClr val="accent2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107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entury Gothic" pitchFamily="34" charset="0"/>
                        </a:rPr>
                        <a:t>PESSOAL</a:t>
                      </a:r>
                      <a:r>
                        <a:rPr lang="pt-BR" sz="1600" b="1" baseline="0" dirty="0" smtClean="0">
                          <a:latin typeface="Century Gothic" pitchFamily="34" charset="0"/>
                        </a:rPr>
                        <a:t> DA SUSEPE</a:t>
                      </a:r>
                      <a:endParaRPr lang="pt-BR" sz="16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entury Gothic" pitchFamily="34" charset="0"/>
                        </a:rPr>
                        <a:t>MÉDIA</a:t>
                      </a:r>
                      <a:r>
                        <a:rPr lang="pt-BR" sz="1600" b="1" baseline="0" dirty="0" smtClean="0">
                          <a:latin typeface="Century Gothic" pitchFamily="34" charset="0"/>
                        </a:rPr>
                        <a:t> DE 13,6% aa. – 2013-2018</a:t>
                      </a:r>
                    </a:p>
                    <a:p>
                      <a:endParaRPr lang="pt-BR" sz="16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92947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entury Gothic" pitchFamily="34" charset="0"/>
                        </a:rPr>
                        <a:t>OFICIAIS</a:t>
                      </a:r>
                      <a:r>
                        <a:rPr lang="pt-BR" sz="1600" b="1" baseline="0" dirty="0" smtClean="0">
                          <a:latin typeface="Century Gothic" pitchFamily="34" charset="0"/>
                        </a:rPr>
                        <a:t> DA BRIGADA MILITAR</a:t>
                      </a:r>
                    </a:p>
                    <a:p>
                      <a:endParaRPr lang="pt-BR" sz="1600" b="1" baseline="0" dirty="0" smtClean="0">
                        <a:latin typeface="Century Gothic" pitchFamily="34" charset="0"/>
                      </a:endParaRPr>
                    </a:p>
                    <a:p>
                      <a:r>
                        <a:rPr lang="pt-BR" sz="1600" b="1" baseline="0" dirty="0" smtClean="0">
                          <a:latin typeface="Century Gothic" pitchFamily="34" charset="0"/>
                        </a:rPr>
                        <a:t>SOLDADOS,CABOS  E SARGENTOS – BM</a:t>
                      </a:r>
                    </a:p>
                    <a:p>
                      <a:endParaRPr lang="pt-BR" sz="1600" b="1" baseline="0" dirty="0" smtClean="0">
                        <a:latin typeface="Century Gothic" pitchFamily="34" charset="0"/>
                      </a:endParaRPr>
                    </a:p>
                    <a:p>
                      <a:endParaRPr lang="pt-BR" sz="1600" b="1" baseline="0" dirty="0" smtClean="0">
                        <a:latin typeface="Century Gothic" pitchFamily="34" charset="0"/>
                      </a:endParaRPr>
                    </a:p>
                    <a:p>
                      <a:r>
                        <a:rPr lang="pt-BR" sz="1600" b="1" baseline="0" dirty="0" smtClean="0">
                          <a:latin typeface="Century Gothic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entury Gothic" pitchFamily="34" charset="0"/>
                        </a:rPr>
                        <a:t>Média 10%  aa.  2013 – 2018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Mais 5% 2015-2017 (abril/2014)</a:t>
                      </a:r>
                    </a:p>
                    <a:p>
                      <a:endParaRPr lang="pt-BR" sz="1600" b="1" dirty="0" smtClean="0">
                        <a:latin typeface="Century Gothic" pitchFamily="34" charset="0"/>
                      </a:endParaRPr>
                    </a:p>
                    <a:p>
                      <a:r>
                        <a:rPr lang="pt-BR" sz="1600" b="1" dirty="0" smtClean="0">
                          <a:latin typeface="Century Gothic" pitchFamily="34" charset="0"/>
                        </a:rPr>
                        <a:t>2013-2014:</a:t>
                      </a:r>
                      <a:r>
                        <a:rPr lang="pt-BR" sz="1600" b="1" baseline="0" dirty="0" smtClean="0">
                          <a:latin typeface="Century Gothic" pitchFamily="34" charset="0"/>
                        </a:rPr>
                        <a:t> SUPERIOR A 16% aa.</a:t>
                      </a:r>
                    </a:p>
                    <a:p>
                      <a:r>
                        <a:rPr lang="pt-BR" sz="1600" b="1" baseline="0" dirty="0" smtClean="0">
                          <a:latin typeface="Century Gothic" pitchFamily="34" charset="0"/>
                        </a:rPr>
                        <a:t>2015-2018: MÉDIA 14%  aa.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Mais 5% 2015-2017 (abril/2014)</a:t>
                      </a:r>
                    </a:p>
                    <a:p>
                      <a:endParaRPr lang="pt-BR" sz="1600" b="1" dirty="0" smtClean="0">
                        <a:latin typeface="Century Gothic" pitchFamily="34" charset="0"/>
                      </a:endParaRPr>
                    </a:p>
                    <a:p>
                      <a:endParaRPr lang="pt-BR" sz="1600" b="1" baseline="0" dirty="0" smtClean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1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080120"/>
          </a:xfrm>
          <a:solidFill>
            <a:schemeClr val="tx1"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Impact" pitchFamily="34" charset="0"/>
              </a:rPr>
              <a:t>Dispersão entre  alguns cargos da Segurança com a adoção do subsídio</a:t>
            </a:r>
            <a:br>
              <a:rPr lang="pt-BR" sz="36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pt-BR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88832" cy="393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2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144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tx1">
              <a:alpha val="40000"/>
            </a:scheme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Impact" pitchFamily="34" charset="0"/>
              </a:rPr>
              <a:t>Injustiça salarial</a:t>
            </a:r>
            <a:endParaRPr lang="pt-BR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>
                <a:latin typeface="Century Gothic" pitchFamily="34" charset="0"/>
              </a:rPr>
              <a:t>	</a:t>
            </a:r>
            <a:r>
              <a:rPr lang="pt-BR" sz="2400" dirty="0" smtClean="0">
                <a:latin typeface="Century Gothic" pitchFamily="34" charset="0"/>
              </a:rPr>
              <a:t>Diversas carreiras com vencimentos iniciais superiores a </a:t>
            </a:r>
            <a:r>
              <a:rPr lang="pt-BR" sz="2400" b="1" dirty="0" smtClean="0">
                <a:latin typeface="Century Gothic" pitchFamily="34" charset="0"/>
              </a:rPr>
              <a:t>R$ 17 mil</a:t>
            </a:r>
            <a:r>
              <a:rPr lang="pt-BR" sz="2400" dirty="0" smtClean="0">
                <a:latin typeface="Century Gothic" pitchFamily="34" charset="0"/>
              </a:rPr>
              <a:t>, iguais ao do governador e 1,5 vezes o do vice e secretários de estado.</a:t>
            </a:r>
          </a:p>
          <a:p>
            <a:pPr>
              <a:buNone/>
            </a:pPr>
            <a:endParaRPr lang="pt-BR" sz="24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Century Gothic" pitchFamily="34" charset="0"/>
              </a:rPr>
              <a:t>	Por outro lado, cargos de médico, cirurgião-dentista, nutricionista, psicólogo, engenheiro e economista, têm vencimento iniciais de </a:t>
            </a:r>
            <a:r>
              <a:rPr lang="pt-BR" sz="2400" b="1" dirty="0" smtClean="0">
                <a:latin typeface="Century Gothic" pitchFamily="34" charset="0"/>
              </a:rPr>
              <a:t>R$ 2.720,00 </a:t>
            </a:r>
            <a:r>
              <a:rPr lang="pt-BR" sz="2400" dirty="0" smtClean="0">
                <a:latin typeface="Century Gothic" pitchFamily="34" charset="0"/>
              </a:rPr>
              <a:t>(acesso novembro/2012).</a:t>
            </a:r>
          </a:p>
          <a:p>
            <a:pPr>
              <a:buNone/>
            </a:pPr>
            <a:endParaRPr lang="pt-BR" sz="24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Century Gothic" pitchFamily="34" charset="0"/>
              </a:rPr>
              <a:t>	</a:t>
            </a:r>
            <a:r>
              <a:rPr lang="pt-BR" sz="2400" b="1" dirty="0" smtClean="0">
                <a:latin typeface="Century Gothic" pitchFamily="34" charset="0"/>
              </a:rPr>
              <a:t>O professor ganha menos ainda</a:t>
            </a:r>
            <a:r>
              <a:rPr lang="pt-BR" sz="2400" dirty="0" smtClean="0">
                <a:latin typeface="Century Gothic" pitchFamily="34" charset="0"/>
              </a:rPr>
              <a:t>, mas apresenta grande dispersão na carreira (Rel. F6/A1=4,5). </a:t>
            </a:r>
            <a:endParaRPr lang="pt-BR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96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066130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3600" b="1" dirty="0" smtClean="0">
                <a:solidFill>
                  <a:schemeClr val="bg1">
                    <a:lumMod val="95000"/>
                  </a:schemeClr>
                </a:solidFill>
              </a:rPr>
              <a:t>Despesas com saúde pública</a:t>
            </a: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pt-BR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pt-BR" sz="2700" b="1" dirty="0" smtClean="0">
                <a:solidFill>
                  <a:schemeClr val="bg1">
                    <a:lumMod val="95000"/>
                  </a:schemeClr>
                </a:solidFill>
              </a:rPr>
              <a:t>Em valores constantes pelo IPCA</a:t>
            </a:r>
            <a:br>
              <a:rPr lang="pt-BR" sz="27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pt-BR" sz="31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71287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9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64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Resultados orçamentários irreais</a:t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>Em R$ 1.000,00 correntes.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9830"/>
            <a:ext cx="8044253" cy="376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3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map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RS  tem 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4°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PIB estadual do País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Economia superior em 35%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às economias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 Uruguai, Paraguai e Bolívia,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somadas.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entanto, em 2012: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Despesa com previdência: 1° lugar (33% da RCL). Segundo MG com 25,6%.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Passivo total: 1° lugar, com 259% da RCL (SP 209%)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Margem para investimentos (-2,5%) – 23° lugar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Investimentos: 24° lugar com 3%.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econômica do RS e paradoxo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50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" y="-38819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Projeção 2014-2019</a:t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>Parâmetros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5" y="1268760"/>
            <a:ext cx="8280919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3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Resultados</a:t>
            </a:r>
            <a:r>
              <a:rPr lang="pt-BR" sz="2800" b="1" dirty="0" smtClean="0"/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orçamentários e investimentos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000" b="1" dirty="0" smtClean="0">
                <a:solidFill>
                  <a:schemeClr val="bg1"/>
                </a:solidFill>
              </a:rPr>
              <a:t>R$ </a:t>
            </a:r>
            <a:r>
              <a:rPr lang="pt-BR" sz="2000" b="1" dirty="0" smtClean="0">
                <a:solidFill>
                  <a:schemeClr val="bg1"/>
                </a:solidFill>
              </a:rPr>
              <a:t>milhões sem CEEE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</a:rPr>
              <a:t>(Previsão atualizada para abril/2014)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0" y="1412776"/>
            <a:ext cx="8368211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4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42" y="-27384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136904" cy="106613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Relação entre as variáveis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" y="1484784"/>
            <a:ext cx="838728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7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Saques do caixa único por governo</a:t>
            </a:r>
            <a:r>
              <a:rPr lang="pt-BR" sz="3200" dirty="0" smtClean="0">
                <a:solidFill>
                  <a:schemeClr val="bg1"/>
                </a:solidFill>
              </a:rPr>
              <a:t/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R$ </a:t>
            </a:r>
            <a:r>
              <a:rPr lang="pt-BR" sz="2800" dirty="0" smtClean="0">
                <a:solidFill>
                  <a:schemeClr val="bg1"/>
                </a:solidFill>
              </a:rPr>
              <a:t>15,4 </a:t>
            </a:r>
            <a:r>
              <a:rPr lang="pt-BR" sz="2800" dirty="0" smtClean="0">
                <a:solidFill>
                  <a:schemeClr val="bg1"/>
                </a:solidFill>
              </a:rPr>
              <a:t>bilhões em valores constantes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6" y="1678243"/>
            <a:ext cx="7977348" cy="436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6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948" y="22249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Saques do depósitos judiciais por governo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 R$ 1.00,00 correntes</a:t>
            </a:r>
            <a:r>
              <a:rPr lang="pt-BR" sz="2800" dirty="0" smtClean="0">
                <a:solidFill>
                  <a:schemeClr val="bg1"/>
                </a:solidFill>
              </a:rPr>
              <a:t>. (out/2014).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5"/>
            <a:ext cx="7776864" cy="49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7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4648" cy="71186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Saques dos depósitos judiciais (analítico)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92614" cy="390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7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Proposições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pt-BR" sz="3500" b="1" dirty="0" smtClean="0"/>
              <a:t>1</a:t>
            </a:r>
            <a:r>
              <a:rPr lang="pt-BR" sz="1800" b="1" dirty="0" smtClean="0"/>
              <a:t>. Receitas</a:t>
            </a:r>
          </a:p>
          <a:p>
            <a:pPr lvl="1"/>
            <a:r>
              <a:rPr lang="pt-BR" sz="1800" dirty="0" smtClean="0"/>
              <a:t>Revisão do pacto federativo.</a:t>
            </a:r>
          </a:p>
          <a:p>
            <a:pPr lvl="1"/>
            <a:r>
              <a:rPr lang="pt-BR" sz="1800" dirty="0" smtClean="0"/>
              <a:t>Alterar a tributação vigente no e-commerce.</a:t>
            </a:r>
          </a:p>
          <a:p>
            <a:pPr lvl="1"/>
            <a:r>
              <a:rPr lang="pt-BR" sz="1800" dirty="0" smtClean="0"/>
              <a:t>Ampliar a capacidade do órgãos ambientais em analisar projetos de irrigação e ampliar a distribuição de energia adequada para o uso dos sistemas de irrigação por aspersão.</a:t>
            </a:r>
          </a:p>
          <a:p>
            <a:pPr lvl="1"/>
            <a:r>
              <a:rPr lang="pt-BR" sz="1800" dirty="0" smtClean="0"/>
              <a:t>Incentivas a produção agrícola (pecuária)  com vistas ao aumento de produtividade.</a:t>
            </a:r>
          </a:p>
          <a:p>
            <a:pPr lvl="1"/>
            <a:r>
              <a:rPr lang="pt-BR" sz="1800" dirty="0" smtClean="0"/>
              <a:t>Buscar parcerias público-privadas para suprir carências de investimentos, especialmente na área de transportes e energia.</a:t>
            </a:r>
          </a:p>
          <a:p>
            <a:pPr lvl="1"/>
            <a:r>
              <a:rPr lang="pt-BR" sz="1800" dirty="0"/>
              <a:t>Desenvolvimento econômico mediante aumento da produtividade, mediante crescimento de setores com alto valor agregado. Facilitação dos negócios.</a:t>
            </a:r>
          </a:p>
          <a:p>
            <a:pPr lvl="1"/>
            <a:endParaRPr lang="pt-BR" sz="1800" dirty="0"/>
          </a:p>
          <a:p>
            <a:pPr lvl="1"/>
            <a:endParaRPr lang="pt-BR" sz="1800" dirty="0" smtClean="0"/>
          </a:p>
          <a:p>
            <a:pPr lvl="1"/>
            <a:endParaRPr lang="pt-BR" sz="1800" dirty="0" smtClean="0"/>
          </a:p>
          <a:p>
            <a:pPr lvl="1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2796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Proposições (cont.)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 smtClean="0"/>
              <a:t>1. Despesas</a:t>
            </a:r>
          </a:p>
          <a:p>
            <a:pPr lvl="1"/>
            <a:r>
              <a:rPr lang="pt-BR" sz="2400" dirty="0" smtClean="0"/>
              <a:t>Reforma da previdência (idade mínima,  pensões e aposentadorias complementar).</a:t>
            </a:r>
          </a:p>
          <a:p>
            <a:pPr lvl="1"/>
            <a:r>
              <a:rPr lang="pt-BR" sz="2400" dirty="0" smtClean="0"/>
              <a:t>Redução da reposição dos servidores que se aposentam.</a:t>
            </a:r>
          </a:p>
          <a:p>
            <a:pPr lvl="1"/>
            <a:r>
              <a:rPr lang="pt-BR" sz="2400" dirty="0" smtClean="0"/>
              <a:t>Altera o plano de carreira do magistério e outros, visando reduzir a dispersão salarial.</a:t>
            </a:r>
          </a:p>
          <a:p>
            <a:pPr lvl="1"/>
            <a:r>
              <a:rPr lang="pt-BR" sz="2400" dirty="0" smtClean="0"/>
              <a:t>Alterar o acordo da dívida, reduzindo pagamentos e juros e prorrogando o prazo.</a:t>
            </a:r>
          </a:p>
          <a:p>
            <a:pPr lvl="1"/>
            <a:r>
              <a:rPr lang="pt-BR" sz="2400" dirty="0" smtClean="0"/>
              <a:t>Rever os salários iniciais de algumas categorias.</a:t>
            </a:r>
          </a:p>
          <a:p>
            <a:pPr lvl="1"/>
            <a:r>
              <a:rPr lang="pt-BR" sz="2400" dirty="0" smtClean="0"/>
              <a:t>Extinguir a licença-prêmio.</a:t>
            </a:r>
          </a:p>
          <a:p>
            <a:pPr lvl="1"/>
            <a:r>
              <a:rPr lang="pt-BR" sz="2400" dirty="0" smtClean="0"/>
              <a:t>Computar as funções gratificadas pela média na aposentadoria.</a:t>
            </a:r>
          </a:p>
          <a:p>
            <a:pPr lvl="1"/>
            <a:endParaRPr lang="pt-BR" sz="2400" dirty="0" smtClean="0"/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097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Proposições (cont.)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Evitar a concessão de reajustes reais.</a:t>
            </a:r>
          </a:p>
          <a:p>
            <a:r>
              <a:rPr lang="pt-BR" sz="2400" dirty="0" smtClean="0"/>
              <a:t>Conter o crescimento das outras despesas correntes.</a:t>
            </a:r>
          </a:p>
          <a:p>
            <a:r>
              <a:rPr lang="pt-BR" sz="2400" dirty="0" smtClean="0"/>
              <a:t>Reduzir secretarias e órgãos, fazendo um reforma administrativa que envolva quadros de pessoal.</a:t>
            </a:r>
          </a:p>
          <a:p>
            <a:endParaRPr lang="pt-BR" sz="2400" dirty="0" smtClean="0"/>
          </a:p>
          <a:p>
            <a:pPr marL="0" indent="0">
              <a:buNone/>
            </a:pPr>
            <a:r>
              <a:rPr lang="pt-BR" b="1" dirty="0" smtClean="0"/>
              <a:t>3. Planejamento estratégico</a:t>
            </a:r>
          </a:p>
          <a:p>
            <a:pPr marL="400050" lvl="1" indent="0">
              <a:buNone/>
            </a:pPr>
            <a:r>
              <a:rPr lang="pt-BR" sz="2400" dirty="0" smtClean="0"/>
              <a:t>Fazer um planejamento estratégico de longo prazo, estabelecendo metas de redução do déficit estrutural e outras, obrigando por lei seu seguimento pelos sucessivos governos.</a:t>
            </a:r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074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Conclusão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Se, em três anos, </a:t>
            </a:r>
            <a:r>
              <a:rPr lang="pt-BR" sz="2800" dirty="0"/>
              <a:t>o </a:t>
            </a:r>
            <a:r>
              <a:rPr lang="pt-BR" sz="2800" dirty="0" smtClean="0"/>
              <a:t>Estado  vai </a:t>
            </a:r>
            <a:r>
              <a:rPr lang="pt-BR" sz="2800" dirty="0"/>
              <a:t>utilizar R$ 9 bilhões de receitas extras (sendo R$ 6 bilhões dos depósitos judiciais), </a:t>
            </a:r>
            <a:r>
              <a:rPr lang="pt-BR" sz="2800" dirty="0" smtClean="0"/>
              <a:t>para </a:t>
            </a:r>
            <a:r>
              <a:rPr lang="pt-BR" sz="2800" dirty="0"/>
              <a:t>fechar as </a:t>
            </a:r>
            <a:r>
              <a:rPr lang="pt-BR" sz="2800" dirty="0" smtClean="0"/>
              <a:t>contas, o que fará  </a:t>
            </a:r>
            <a:r>
              <a:rPr lang="pt-BR" sz="2800" dirty="0"/>
              <a:t>no próximo período governamental quando os déficits serão muito maiores e esses recursos estarão praticamente </a:t>
            </a:r>
            <a:r>
              <a:rPr lang="pt-BR" sz="2800" dirty="0" smtClean="0"/>
              <a:t>esgotados? Acresce-se a isso a queda da arrecadação que está ocorrendo atualmente. </a:t>
            </a:r>
          </a:p>
          <a:p>
            <a:r>
              <a:rPr lang="pt-BR" sz="2800" dirty="0" smtClean="0"/>
              <a:t>Só um planejamento estratégico de longo prazo salva o Estado.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257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Impact" pitchFamily="34" charset="0"/>
              </a:rPr>
              <a:t>‘’Inequação orçamentária do Estado - 2013</a:t>
            </a:r>
            <a:endParaRPr lang="pt-BR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505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46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bg1"/>
                </a:solidFill>
                <a:latin typeface="Impact" pitchFamily="34" charset="0"/>
              </a:rPr>
              <a:t>Receita disponível * por esfera de governo, 1960-2012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9" y="1484784"/>
            <a:ext cx="8155841" cy="430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6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sz="2800" b="1" dirty="0" smtClean="0"/>
              <a:t>Transferências federais em % da receita corrente do Estado, 2002-2013</a:t>
            </a:r>
            <a:endParaRPr lang="pt-B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0801"/>
            <a:ext cx="8136904" cy="4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5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Taxas de crescimento do PIB e do ICMS no Brasil e RS, 1995-2010</a:t>
            </a:r>
            <a:endParaRPr lang="pt-BR" sz="32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9146"/>
            <a:ext cx="8064896" cy="476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2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Taxas de crescimento do PIB-RS, 1986-2013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(Média anual: 2,2%)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3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9" y="692696"/>
            <a:ext cx="8513569" cy="511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TS102895263</Template>
  <TotalTime>2395</TotalTime>
  <Words>992</Words>
  <Application>Microsoft Office PowerPoint</Application>
  <PresentationFormat>Apresentação na tela (4:3)</PresentationFormat>
  <Paragraphs>147</Paragraphs>
  <Slides>39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Apresentação do PowerPoint</vt:lpstr>
      <vt:lpstr>Síntese da apresentação</vt:lpstr>
      <vt:lpstr>Importância econômica do RS e paradoxo</vt:lpstr>
      <vt:lpstr>‘’Inequação orçamentária do Estado - 2013</vt:lpstr>
      <vt:lpstr>Receita disponível * por esfera de governo, 1960-2012</vt:lpstr>
      <vt:lpstr>Transferências federais em % da receita corrente do Estado, 2002-2013</vt:lpstr>
      <vt:lpstr>Taxas de crescimento do PIB e do ICMS no Brasil e RS, 1995-2010</vt:lpstr>
      <vt:lpstr>Taxas de crescimento do PIB-RS, 1986-2013 (Média anual: 2,2%)</vt:lpstr>
      <vt:lpstr>Apresentação do PowerPoint</vt:lpstr>
      <vt:lpstr>Problemas previdenciários</vt:lpstr>
      <vt:lpstr>O Difícil equilíbrio previdenciário</vt:lpstr>
      <vt:lpstr>Contribuições previdenciárias no Estado do RS</vt:lpstr>
      <vt:lpstr>Características das pensões</vt:lpstr>
      <vt:lpstr>Apresentação do PowerPoint</vt:lpstr>
      <vt:lpstr>Porque não caiu o saldo devedor da dívida</vt:lpstr>
      <vt:lpstr>Apresentação do PowerPoint</vt:lpstr>
      <vt:lpstr>Serviço da dívida (total e extralimite)  Em % da RLR (R$ 2,9 bilhões em 2013) </vt:lpstr>
      <vt:lpstr>Serviço da dívida  Em % da RCL (R$ 2,9 bilhões em 2013) .</vt:lpstr>
      <vt:lpstr>Apresentação do PowerPoint</vt:lpstr>
      <vt:lpstr>Apresentação do PowerPoint</vt:lpstr>
      <vt:lpstr>Apresentação do PowerPoint</vt:lpstr>
      <vt:lpstr>Investimentos e margem para investimentos, 1999-2013 em % da RCL</vt:lpstr>
      <vt:lpstr>Crescimento nominal da folha da Educação</vt:lpstr>
      <vt:lpstr>Apresentação do PowerPoint</vt:lpstr>
      <vt:lpstr>Reajustes para a Segurança Pública</vt:lpstr>
      <vt:lpstr> Dispersão entre  alguns cargos da Segurança com a adoção do subsídio </vt:lpstr>
      <vt:lpstr>Injustiça salarial</vt:lpstr>
      <vt:lpstr> Despesas com saúde pública Em valores constantes pelo IPCA </vt:lpstr>
      <vt:lpstr>Resultados orçamentários irreais Em R$ 1.000,00 correntes.</vt:lpstr>
      <vt:lpstr>Projeção 2014-2019 Parâmetros</vt:lpstr>
      <vt:lpstr>Resultados orçamentários e investimentos R$ milhões sem CEEE (Previsão atualizada para abril/2014)</vt:lpstr>
      <vt:lpstr>Relação entre as variáveis</vt:lpstr>
      <vt:lpstr>Saques do caixa único por governo R$ 15,4 bilhões em valores constantes</vt:lpstr>
      <vt:lpstr>Saques do depósitos judiciais por governo  R$ 1.00,00 correntes. (out/2014).</vt:lpstr>
      <vt:lpstr>Saques dos depósitos judiciais (analítico)</vt:lpstr>
      <vt:lpstr>Proposições</vt:lpstr>
      <vt:lpstr>Proposições (cont.)</vt:lpstr>
      <vt:lpstr>Proposições (cont.)</vt:lpstr>
      <vt:lpstr>Conclusão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Darcy</dc:creator>
  <cp:lastModifiedBy>Darcy</cp:lastModifiedBy>
  <cp:revision>233</cp:revision>
  <dcterms:created xsi:type="dcterms:W3CDTF">2014-02-25T20:34:22Z</dcterms:created>
  <dcterms:modified xsi:type="dcterms:W3CDTF">2014-11-24T23:54:12Z</dcterms:modified>
</cp:coreProperties>
</file>